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69" r:id="rId3"/>
    <p:sldId id="262" r:id="rId4"/>
    <p:sldId id="270" r:id="rId5"/>
    <p:sldId id="271" r:id="rId6"/>
    <p:sldId id="272" r:id="rId7"/>
    <p:sldId id="263" r:id="rId8"/>
    <p:sldId id="273" r:id="rId9"/>
    <p:sldId id="266" r:id="rId10"/>
    <p:sldId id="267" r:id="rId11"/>
    <p:sldId id="260" r:id="rId12"/>
    <p:sldId id="261" r:id="rId13"/>
    <p:sldId id="264" r:id="rId14"/>
    <p:sldId id="265" r:id="rId15"/>
  </p:sldIdLst>
  <p:sldSz cx="12192000" cy="6858000"/>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8FE71-D626-43CC-98B4-C15E3F268CE9}" v="45" dt="2019-05-05T08:34:48.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9555" autoAdjust="0"/>
  </p:normalViewPr>
  <p:slideViewPr>
    <p:cSldViewPr snapToGrid="0">
      <p:cViewPr varScale="1">
        <p:scale>
          <a:sx n="63" d="100"/>
          <a:sy n="63" d="100"/>
        </p:scale>
        <p:origin x="-79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1879"/>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idx="1"/>
          </p:nvPr>
        </p:nvSpPr>
        <p:spPr>
          <a:xfrm>
            <a:off x="3898102" y="0"/>
            <a:ext cx="2982119" cy="501879"/>
          </a:xfrm>
          <a:prstGeom prst="rect">
            <a:avLst/>
          </a:prstGeom>
        </p:spPr>
        <p:txBody>
          <a:bodyPr vert="horz" lIns="96478" tIns="48239" rIns="96478" bIns="48239" rtlCol="0"/>
          <a:lstStyle>
            <a:lvl1pPr algn="r">
              <a:defRPr sz="1300"/>
            </a:lvl1pPr>
          </a:lstStyle>
          <a:p>
            <a:fld id="{E05768B0-C684-42FB-A439-9F90D2264BFE}" type="datetimeFigureOut">
              <a:rPr lang="en-GB" smtClean="0"/>
              <a:t>08/05/2019</a:t>
            </a:fld>
            <a:endParaRPr lang="en-GB"/>
          </a:p>
        </p:txBody>
      </p:sp>
      <p:sp>
        <p:nvSpPr>
          <p:cNvPr id="4" name="Slide Image Placeholder 3"/>
          <p:cNvSpPr>
            <a:spLocks noGrp="1" noRot="1" noChangeAspect="1"/>
          </p:cNvSpPr>
          <p:nvPr>
            <p:ph type="sldImg" idx="2"/>
          </p:nvPr>
        </p:nvSpPr>
        <p:spPr>
          <a:xfrm>
            <a:off x="442913" y="1250950"/>
            <a:ext cx="5997575" cy="3375025"/>
          </a:xfrm>
          <a:prstGeom prst="rect">
            <a:avLst/>
          </a:prstGeom>
          <a:noFill/>
          <a:ln w="12700">
            <a:solidFill>
              <a:prstClr val="black"/>
            </a:solidFill>
          </a:ln>
        </p:spPr>
        <p:txBody>
          <a:bodyPr vert="horz" lIns="96478" tIns="48239" rIns="96478" bIns="48239" rtlCol="0" anchor="ctr"/>
          <a:lstStyle/>
          <a:p>
            <a:endParaRPr lang="en-GB"/>
          </a:p>
        </p:txBody>
      </p:sp>
      <p:sp>
        <p:nvSpPr>
          <p:cNvPr id="5" name="Notes Placeholder 4"/>
          <p:cNvSpPr>
            <a:spLocks noGrp="1"/>
          </p:cNvSpPr>
          <p:nvPr>
            <p:ph type="body" sz="quarter" idx="3"/>
          </p:nvPr>
        </p:nvSpPr>
        <p:spPr>
          <a:xfrm>
            <a:off x="688182" y="4813866"/>
            <a:ext cx="5505450" cy="3938617"/>
          </a:xfrm>
          <a:prstGeom prst="rect">
            <a:avLst/>
          </a:prstGeom>
        </p:spPr>
        <p:txBody>
          <a:bodyPr vert="horz" lIns="96478" tIns="48239" rIns="96478" bIns="4823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0961"/>
            <a:ext cx="2982119" cy="501878"/>
          </a:xfrm>
          <a:prstGeom prst="rect">
            <a:avLst/>
          </a:prstGeom>
        </p:spPr>
        <p:txBody>
          <a:bodyPr vert="horz" lIns="96478" tIns="48239" rIns="96478" bIns="48239" rtlCol="0" anchor="b"/>
          <a:lstStyle>
            <a:lvl1pPr algn="l">
              <a:defRPr sz="1300"/>
            </a:lvl1pPr>
          </a:lstStyle>
          <a:p>
            <a:endParaRPr lang="en-GB"/>
          </a:p>
        </p:txBody>
      </p:sp>
      <p:sp>
        <p:nvSpPr>
          <p:cNvPr id="7" name="Slide Number Placeholder 6"/>
          <p:cNvSpPr>
            <a:spLocks noGrp="1"/>
          </p:cNvSpPr>
          <p:nvPr>
            <p:ph type="sldNum" sz="quarter" idx="5"/>
          </p:nvPr>
        </p:nvSpPr>
        <p:spPr>
          <a:xfrm>
            <a:off x="3898102" y="9500961"/>
            <a:ext cx="2982119" cy="501878"/>
          </a:xfrm>
          <a:prstGeom prst="rect">
            <a:avLst/>
          </a:prstGeom>
        </p:spPr>
        <p:txBody>
          <a:bodyPr vert="horz" lIns="96478" tIns="48239" rIns="96478" bIns="48239" rtlCol="0" anchor="b"/>
          <a:lstStyle>
            <a:lvl1pPr algn="r">
              <a:defRPr sz="1300"/>
            </a:lvl1pPr>
          </a:lstStyle>
          <a:p>
            <a:fld id="{847E0353-14F6-41F0-B2D9-316E85D14490}" type="slidenum">
              <a:rPr lang="en-GB" smtClean="0"/>
              <a:t>‹#›</a:t>
            </a:fld>
            <a:endParaRPr lang="en-GB"/>
          </a:p>
        </p:txBody>
      </p:sp>
    </p:spTree>
    <p:extLst>
      <p:ext uri="{BB962C8B-B14F-4D97-AF65-F5344CB8AC3E}">
        <p14:creationId xmlns:p14="http://schemas.microsoft.com/office/powerpoint/2010/main" val="2976597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What plant’s are these?</a:t>
            </a:r>
          </a:p>
          <a:p>
            <a:r>
              <a:rPr lang="en-GB" sz="1200" kern="1200" dirty="0">
                <a:solidFill>
                  <a:schemeClr val="tx1"/>
                </a:solidFill>
                <a:effectLst/>
                <a:latin typeface="+mn-lt"/>
                <a:ea typeface="+mn-ea"/>
                <a:cs typeface="+mn-cs"/>
              </a:rPr>
              <a:t>Red Currant</a:t>
            </a:r>
          </a:p>
          <a:p>
            <a:r>
              <a:rPr lang="en-GB" sz="1200" kern="1200" dirty="0">
                <a:solidFill>
                  <a:schemeClr val="tx1"/>
                </a:solidFill>
                <a:effectLst/>
                <a:latin typeface="+mn-lt"/>
                <a:ea typeface="+mn-ea"/>
                <a:cs typeface="+mn-cs"/>
              </a:rPr>
              <a:t>Strawberry</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So we identify the plant by the fruit it produces.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It’s obvious that if I want strawberries I plant a strawberry plant, and not a red currant.</a:t>
            </a:r>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1</a:t>
            </a:fld>
            <a:endParaRPr lang="en-GB"/>
          </a:p>
        </p:txBody>
      </p:sp>
    </p:spTree>
    <p:extLst>
      <p:ext uri="{BB962C8B-B14F-4D97-AF65-F5344CB8AC3E}">
        <p14:creationId xmlns:p14="http://schemas.microsoft.com/office/powerpoint/2010/main" val="141096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10</a:t>
            </a:fld>
            <a:endParaRPr lang="en-GB"/>
          </a:p>
        </p:txBody>
      </p:sp>
    </p:spTree>
    <p:extLst>
      <p:ext uri="{BB962C8B-B14F-4D97-AF65-F5344CB8AC3E}">
        <p14:creationId xmlns:p14="http://schemas.microsoft.com/office/powerpoint/2010/main" val="3823791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7E0353-14F6-41F0-B2D9-316E85D14490}" type="slidenum">
              <a:rPr lang="en-GB" smtClean="0"/>
              <a:t>11</a:t>
            </a:fld>
            <a:endParaRPr lang="en-GB"/>
          </a:p>
        </p:txBody>
      </p:sp>
    </p:spTree>
    <p:extLst>
      <p:ext uri="{BB962C8B-B14F-4D97-AF65-F5344CB8AC3E}">
        <p14:creationId xmlns:p14="http://schemas.microsoft.com/office/powerpoint/2010/main" val="3122350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7E0353-14F6-41F0-B2D9-316E85D14490}" type="slidenum">
              <a:rPr lang="en-GB" smtClean="0"/>
              <a:t>12</a:t>
            </a:fld>
            <a:endParaRPr lang="en-GB"/>
          </a:p>
        </p:txBody>
      </p:sp>
    </p:spTree>
    <p:extLst>
      <p:ext uri="{BB962C8B-B14F-4D97-AF65-F5344CB8AC3E}">
        <p14:creationId xmlns:p14="http://schemas.microsoft.com/office/powerpoint/2010/main" val="140615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Example of Lock.</a:t>
            </a:r>
          </a:p>
          <a:p>
            <a:endParaRPr lang="en-GB" sz="1300" dirty="0"/>
          </a:p>
          <a:p>
            <a:endParaRPr lang="en-GB" sz="1300" dirty="0"/>
          </a:p>
          <a:p>
            <a:r>
              <a:rPr lang="en-GB" sz="1300" dirty="0"/>
              <a:t>Abide/Remain/ Continue to be present in his word. </a:t>
            </a:r>
          </a:p>
          <a:p>
            <a:r>
              <a:rPr lang="en-GB" sz="1300" dirty="0"/>
              <a:t>This is more than just reading his word and knowing it.</a:t>
            </a:r>
          </a:p>
          <a:p>
            <a:r>
              <a:rPr lang="en-GB" sz="1300" dirty="0"/>
              <a:t> </a:t>
            </a:r>
          </a:p>
          <a:p>
            <a:r>
              <a:rPr lang="en-GB" sz="1300" dirty="0"/>
              <a:t>Then says you will know the truth.</a:t>
            </a:r>
          </a:p>
          <a:p>
            <a:endParaRPr lang="en-GB" dirty="0"/>
          </a:p>
          <a:p>
            <a:endParaRPr lang="en-GB" dirty="0"/>
          </a:p>
          <a:p>
            <a:r>
              <a:rPr lang="en-GB" dirty="0"/>
              <a:t>Welcome Laura to talk about her journey</a:t>
            </a:r>
          </a:p>
        </p:txBody>
      </p:sp>
      <p:sp>
        <p:nvSpPr>
          <p:cNvPr id="4" name="Slide Number Placeholder 3"/>
          <p:cNvSpPr>
            <a:spLocks noGrp="1"/>
          </p:cNvSpPr>
          <p:nvPr>
            <p:ph type="sldNum" sz="quarter" idx="5"/>
          </p:nvPr>
        </p:nvSpPr>
        <p:spPr/>
        <p:txBody>
          <a:bodyPr/>
          <a:lstStyle/>
          <a:p>
            <a:fld id="{847E0353-14F6-41F0-B2D9-316E85D14490}" type="slidenum">
              <a:rPr lang="en-GB" smtClean="0"/>
              <a:t>13</a:t>
            </a:fld>
            <a:endParaRPr lang="en-GB"/>
          </a:p>
        </p:txBody>
      </p:sp>
    </p:spTree>
    <p:extLst>
      <p:ext uri="{BB962C8B-B14F-4D97-AF65-F5344CB8AC3E}">
        <p14:creationId xmlns:p14="http://schemas.microsoft.com/office/powerpoint/2010/main" val="2728929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 </a:t>
            </a:r>
          </a:p>
          <a:p>
            <a:r>
              <a:rPr lang="en-GB" sz="1300" dirty="0"/>
              <a:t>Word </a:t>
            </a:r>
            <a:r>
              <a:rPr lang="en-GB" sz="1300" dirty="0" err="1"/>
              <a:t>cofonformed</a:t>
            </a:r>
            <a:r>
              <a:rPr lang="en-GB" sz="1300" dirty="0"/>
              <a:t> means conform one's self (</a:t>
            </a:r>
            <a:r>
              <a:rPr lang="en-GB" sz="1300" dirty="0" err="1"/>
              <a:t>i.e</a:t>
            </a:r>
            <a:r>
              <a:rPr lang="en-GB" sz="1300" dirty="0"/>
              <a:t> ones mind and character to another pattern</a:t>
            </a:r>
          </a:p>
          <a:p>
            <a:r>
              <a:rPr lang="en-GB" sz="1300" dirty="0"/>
              <a:t> </a:t>
            </a:r>
          </a:p>
          <a:p>
            <a:r>
              <a:rPr lang="en-GB" sz="1300" dirty="0"/>
              <a:t>Renew  to renovate a complete change.</a:t>
            </a:r>
          </a:p>
          <a:p>
            <a:r>
              <a:rPr lang="en-GB" sz="1300" dirty="0"/>
              <a:t> </a:t>
            </a:r>
          </a:p>
          <a:p>
            <a:r>
              <a:rPr lang="en-GB" sz="1300" dirty="0"/>
              <a:t>This completely sums up this process that Laura has gone through.</a:t>
            </a:r>
          </a:p>
          <a:p>
            <a:r>
              <a:rPr lang="en-GB" sz="1300" dirty="0"/>
              <a:t> </a:t>
            </a:r>
          </a:p>
          <a:p>
            <a:r>
              <a:rPr lang="en-GB" sz="1300" dirty="0"/>
              <a:t>And God's heart for us to.</a:t>
            </a:r>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14</a:t>
            </a:fld>
            <a:endParaRPr lang="en-GB"/>
          </a:p>
        </p:txBody>
      </p:sp>
    </p:spTree>
    <p:extLst>
      <p:ext uri="{BB962C8B-B14F-4D97-AF65-F5344CB8AC3E}">
        <p14:creationId xmlns:p14="http://schemas.microsoft.com/office/powerpoint/2010/main" val="3277066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 will pull out various points from this verses as we go along.  44 Each tree known by it own fruit.</a:t>
            </a:r>
          </a:p>
          <a:p>
            <a:r>
              <a:rPr lang="en-GB" sz="1200" kern="1200" dirty="0">
                <a:solidFill>
                  <a:schemeClr val="tx1"/>
                </a:solidFill>
                <a:effectLst/>
                <a:latin typeface="+mn-lt"/>
                <a:ea typeface="+mn-ea"/>
                <a:cs typeface="+mn-cs"/>
              </a:rPr>
              <a:t>So we are known by our fruit.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When you look at Jesus life he did lots and lots of things like</a:t>
            </a:r>
          </a:p>
          <a:p>
            <a:r>
              <a:rPr lang="en-GB" sz="1200" kern="1200" dirty="0">
                <a:solidFill>
                  <a:schemeClr val="tx1"/>
                </a:solidFill>
                <a:effectLst/>
                <a:latin typeface="+mn-lt"/>
                <a:ea typeface="+mn-ea"/>
                <a:cs typeface="+mn-cs"/>
              </a:rPr>
              <a:t>Heal sick, cast out demons fed people.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Those were his actions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But what was his fruit/s did he show?</a:t>
            </a:r>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2</a:t>
            </a:fld>
            <a:endParaRPr lang="en-GB"/>
          </a:p>
        </p:txBody>
      </p:sp>
    </p:spTree>
    <p:extLst>
      <p:ext uri="{BB962C8B-B14F-4D97-AF65-F5344CB8AC3E}">
        <p14:creationId xmlns:p14="http://schemas.microsoft.com/office/powerpoint/2010/main" val="3985451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7E0353-14F6-41F0-B2D9-316E85D14490}" type="slidenum">
              <a:rPr lang="en-GB" smtClean="0"/>
              <a:t>3</a:t>
            </a:fld>
            <a:endParaRPr lang="en-GB"/>
          </a:p>
        </p:txBody>
      </p:sp>
    </p:spTree>
    <p:extLst>
      <p:ext uri="{BB962C8B-B14F-4D97-AF65-F5344CB8AC3E}">
        <p14:creationId xmlns:p14="http://schemas.microsoft.com/office/powerpoint/2010/main" val="2511055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You shall be know by your fruit.  So for Jesus his fruit revealed his father.</a:t>
            </a:r>
          </a:p>
          <a:p>
            <a:endParaRPr lang="en-GB" dirty="0"/>
          </a:p>
          <a:p>
            <a:r>
              <a:rPr lang="en-GB" sz="1200" kern="1200" dirty="0">
                <a:solidFill>
                  <a:schemeClr val="tx1"/>
                </a:solidFill>
                <a:effectLst/>
                <a:latin typeface="+mn-lt"/>
                <a:ea typeface="+mn-ea"/>
                <a:cs typeface="+mn-cs"/>
              </a:rPr>
              <a:t>Jesus by his fruit and actions revealed the father.</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are children and as children of God we to </a:t>
            </a:r>
            <a:r>
              <a:rPr lang="en-GB" sz="1200" kern="1200" dirty="0" err="1">
                <a:solidFill>
                  <a:schemeClr val="tx1"/>
                </a:solidFill>
                <a:effectLst/>
                <a:latin typeface="+mn-lt"/>
                <a:ea typeface="+mn-ea"/>
                <a:cs typeface="+mn-cs"/>
              </a:rPr>
              <a:t>prepresent</a:t>
            </a:r>
            <a:r>
              <a:rPr lang="en-GB" sz="1200" kern="1200" dirty="0">
                <a:solidFill>
                  <a:schemeClr val="tx1"/>
                </a:solidFill>
                <a:effectLst/>
                <a:latin typeface="+mn-lt"/>
                <a:ea typeface="+mn-ea"/>
                <a:cs typeface="+mn-cs"/>
              </a:rPr>
              <a:t> our father just like Jesus did.  So that when people see me they see Jesus and my father God.</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When people look at us how much of the father do they see? And how can they see more?</a:t>
            </a:r>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4</a:t>
            </a:fld>
            <a:endParaRPr lang="en-GB"/>
          </a:p>
        </p:txBody>
      </p:sp>
    </p:spTree>
    <p:extLst>
      <p:ext uri="{BB962C8B-B14F-4D97-AF65-F5344CB8AC3E}">
        <p14:creationId xmlns:p14="http://schemas.microsoft.com/office/powerpoint/2010/main" val="929703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 carry on read in </a:t>
            </a:r>
            <a:r>
              <a:rPr lang="en-GB" dirty="0" err="1"/>
              <a:t>galatians</a:t>
            </a:r>
            <a:r>
              <a:rPr lang="en-GB" dirty="0"/>
              <a:t> 5 before the fruits of the holy spirit it talks about the deeds of the flesh.</a:t>
            </a:r>
          </a:p>
          <a:p>
            <a:r>
              <a:rPr lang="en-GB" dirty="0"/>
              <a:t>And if we know what the fruits of the holy spirit our then the fruits of the flesh will be the opposite to these.</a:t>
            </a:r>
          </a:p>
          <a:p>
            <a:endParaRPr lang="en-GB" dirty="0"/>
          </a:p>
          <a:p>
            <a:r>
              <a:rPr lang="en-GB" dirty="0"/>
              <a:t>Jesus didn’t display any deeds or fruit of the flesh yet if we are honest how much do we?  Jesus does not expect us to be prefect but as followers of him the idea is to be on a </a:t>
            </a:r>
            <a:r>
              <a:rPr lang="en-GB" dirty="0" err="1"/>
              <a:t>jorney</a:t>
            </a:r>
            <a:r>
              <a:rPr lang="en-GB" dirty="0"/>
              <a:t>. To be more like him.  His is summed up in this verse</a:t>
            </a:r>
          </a:p>
          <a:p>
            <a:endParaRPr lang="en-GB" dirty="0"/>
          </a:p>
          <a:p>
            <a:pPr fontAlgn="t"/>
            <a:r>
              <a:rPr lang="en-GB" sz="1200" kern="1200" dirty="0">
                <a:solidFill>
                  <a:schemeClr val="tx1"/>
                </a:solidFill>
                <a:effectLst/>
                <a:latin typeface="+mn-lt"/>
                <a:ea typeface="+mn-ea"/>
                <a:cs typeface="+mn-cs"/>
              </a:rPr>
              <a:t>2 Corinthians 3 v18</a:t>
            </a:r>
          </a:p>
          <a:p>
            <a:pPr fontAlgn="t"/>
            <a:r>
              <a:rPr lang="en-GB" sz="1200" kern="1200" dirty="0">
                <a:solidFill>
                  <a:schemeClr val="tx1"/>
                </a:solidFill>
                <a:effectLst/>
                <a:latin typeface="+mn-lt"/>
                <a:ea typeface="+mn-ea"/>
                <a:cs typeface="+mn-cs"/>
              </a:rPr>
              <a:t>But we all, with unveiled face, beholding as in a mirror the glory of the Lord, are being transformed into the same image from glory to glory, just as from the Lord, the Spirit.</a:t>
            </a:r>
          </a:p>
          <a:p>
            <a:endParaRPr lang="en-GB" dirty="0"/>
          </a:p>
          <a:p>
            <a:endParaRPr lang="en-GB" dirty="0"/>
          </a:p>
          <a:p>
            <a:r>
              <a:rPr lang="en-GB" dirty="0"/>
              <a:t>The fruits of holy spirt and Jesus life are a great plumb line </a:t>
            </a:r>
            <a:r>
              <a:rPr lang="en-GB" dirty="0" err="1"/>
              <a:t>ot</a:t>
            </a:r>
            <a:r>
              <a:rPr lang="en-GB" dirty="0"/>
              <a:t> see what areas we need to change.  The way we identify areas of change is any area where I am moving in fruits and deeds of the flesh.</a:t>
            </a:r>
          </a:p>
        </p:txBody>
      </p:sp>
      <p:sp>
        <p:nvSpPr>
          <p:cNvPr id="4" name="Slide Number Placeholder 3"/>
          <p:cNvSpPr>
            <a:spLocks noGrp="1"/>
          </p:cNvSpPr>
          <p:nvPr>
            <p:ph type="sldNum" sz="quarter" idx="5"/>
          </p:nvPr>
        </p:nvSpPr>
        <p:spPr/>
        <p:txBody>
          <a:bodyPr/>
          <a:lstStyle/>
          <a:p>
            <a:fld id="{847E0353-14F6-41F0-B2D9-316E85D14490}" type="slidenum">
              <a:rPr lang="en-GB" smtClean="0"/>
              <a:t>5</a:t>
            </a:fld>
            <a:endParaRPr lang="en-GB"/>
          </a:p>
        </p:txBody>
      </p:sp>
    </p:spTree>
    <p:extLst>
      <p:ext uri="{BB962C8B-B14F-4D97-AF65-F5344CB8AC3E}">
        <p14:creationId xmlns:p14="http://schemas.microsoft.com/office/powerpoint/2010/main" val="2450434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t>
            </a:r>
            <a:r>
              <a:rPr lang="en-GB" dirty="0" err="1"/>
              <a:t>plumbline</a:t>
            </a:r>
            <a:r>
              <a:rPr lang="en-GB" dirty="0"/>
              <a:t> is Jesus.  </a:t>
            </a:r>
          </a:p>
        </p:txBody>
      </p:sp>
      <p:sp>
        <p:nvSpPr>
          <p:cNvPr id="4" name="Slide Number Placeholder 3"/>
          <p:cNvSpPr>
            <a:spLocks noGrp="1"/>
          </p:cNvSpPr>
          <p:nvPr>
            <p:ph type="sldNum" sz="quarter" idx="5"/>
          </p:nvPr>
        </p:nvSpPr>
        <p:spPr/>
        <p:txBody>
          <a:bodyPr/>
          <a:lstStyle/>
          <a:p>
            <a:fld id="{847E0353-14F6-41F0-B2D9-316E85D14490}" type="slidenum">
              <a:rPr lang="en-GB" smtClean="0"/>
              <a:t>6</a:t>
            </a:fld>
            <a:endParaRPr lang="en-GB"/>
          </a:p>
        </p:txBody>
      </p:sp>
    </p:spTree>
    <p:extLst>
      <p:ext uri="{BB962C8B-B14F-4D97-AF65-F5344CB8AC3E}">
        <p14:creationId xmlns:p14="http://schemas.microsoft.com/office/powerpoint/2010/main" val="376494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any areas I display fruits and deeds of flesh are areas that I am not like Jesus.  I can settle and just say that’s how I am.</a:t>
            </a:r>
          </a:p>
          <a:p>
            <a:endParaRPr lang="en-GB" dirty="0"/>
          </a:p>
          <a:p>
            <a:r>
              <a:rPr lang="en-GB" dirty="0"/>
              <a:t>Yet if we are honest how do moving these things make us feel?</a:t>
            </a:r>
          </a:p>
          <a:p>
            <a:endParaRPr lang="en-GB" dirty="0"/>
          </a:p>
          <a:p>
            <a:r>
              <a:rPr lang="en-GB" dirty="0"/>
              <a:t>HBC core value is bringing healing, wholeness and freedom.  </a:t>
            </a:r>
          </a:p>
          <a:p>
            <a:endParaRPr lang="en-GB" dirty="0"/>
          </a:p>
          <a:p>
            <a:r>
              <a:rPr lang="en-GB" dirty="0"/>
              <a:t>Would it be safe to say someone who moves mainly in the fruits of holy spirt is someone who is healed, whole and free?</a:t>
            </a:r>
          </a:p>
          <a:p>
            <a:endParaRPr lang="en-GB" dirty="0"/>
          </a:p>
          <a:p>
            <a:r>
              <a:rPr lang="en-GB" dirty="0"/>
              <a:t>How do we become more life Jesus and have more fruits of the sprit and less fruits of the flesh?</a:t>
            </a:r>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7</a:t>
            </a:fld>
            <a:endParaRPr lang="en-GB"/>
          </a:p>
        </p:txBody>
      </p:sp>
    </p:spTree>
    <p:extLst>
      <p:ext uri="{BB962C8B-B14F-4D97-AF65-F5344CB8AC3E}">
        <p14:creationId xmlns:p14="http://schemas.microsoft.com/office/powerpoint/2010/main" val="1920876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Example 2 </a:t>
            </a:r>
          </a:p>
          <a:p>
            <a:r>
              <a:rPr lang="en-GB" sz="1200" kern="1200" dirty="0">
                <a:solidFill>
                  <a:schemeClr val="tx1"/>
                </a:solidFill>
                <a:effectLst/>
                <a:latin typeface="+mn-lt"/>
                <a:ea typeface="+mn-ea"/>
                <a:cs typeface="+mn-cs"/>
              </a:rPr>
              <a:t>So imagine this.  Same situation.  Bob</a:t>
            </a:r>
          </a:p>
          <a:p>
            <a:r>
              <a:rPr lang="en-GB" sz="1200" kern="1200" dirty="0">
                <a:solidFill>
                  <a:schemeClr val="tx1"/>
                </a:solidFill>
                <a:effectLst/>
                <a:latin typeface="+mn-lt"/>
                <a:ea typeface="+mn-ea"/>
                <a:cs typeface="+mn-cs"/>
              </a:rPr>
              <a:t>My boss is horrible and always putting pressure on me to get stuff done, and I am struggling to keep up.</a:t>
            </a:r>
          </a:p>
          <a:p>
            <a:r>
              <a:rPr lang="en-GB" sz="1200" kern="1200" dirty="0">
                <a:solidFill>
                  <a:schemeClr val="tx1"/>
                </a:solidFill>
                <a:effectLst/>
                <a:latin typeface="+mn-lt"/>
                <a:ea typeface="+mn-ea"/>
                <a:cs typeface="+mn-cs"/>
              </a:rPr>
              <a:t>I am at peace, even though it is hard sometimes.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Dig a bit deeper.</a:t>
            </a:r>
          </a:p>
          <a:p>
            <a:r>
              <a:rPr lang="en-GB" sz="1200" kern="1200" dirty="0">
                <a:solidFill>
                  <a:schemeClr val="tx1"/>
                </a:solidFill>
                <a:effectLst/>
                <a:latin typeface="+mn-lt"/>
                <a:ea typeface="+mn-ea"/>
                <a:cs typeface="+mn-cs"/>
              </a:rPr>
              <a:t>When I applied for the job I </a:t>
            </a:r>
            <a:r>
              <a:rPr lang="en-GB" sz="1200" kern="1200" dirty="0" err="1">
                <a:solidFill>
                  <a:schemeClr val="tx1"/>
                </a:solidFill>
                <a:effectLst/>
                <a:latin typeface="+mn-lt"/>
                <a:ea typeface="+mn-ea"/>
                <a:cs typeface="+mn-cs"/>
              </a:rPr>
              <a:t>beleived</a:t>
            </a:r>
            <a:r>
              <a:rPr lang="en-GB" sz="1200" kern="1200" dirty="0">
                <a:solidFill>
                  <a:schemeClr val="tx1"/>
                </a:solidFill>
                <a:effectLst/>
                <a:latin typeface="+mn-lt"/>
                <a:ea typeface="+mn-ea"/>
                <a:cs typeface="+mn-cs"/>
              </a:rPr>
              <a:t> it what God was saying for me to do and the right job for me.</a:t>
            </a:r>
          </a:p>
          <a:p>
            <a:r>
              <a:rPr lang="en-GB" sz="1200" kern="1200" dirty="0">
                <a:solidFill>
                  <a:schemeClr val="tx1"/>
                </a:solidFill>
                <a:effectLst/>
                <a:latin typeface="+mn-lt"/>
                <a:ea typeface="+mn-ea"/>
                <a:cs typeface="+mn-cs"/>
              </a:rPr>
              <a:t>I have since prayed and checked and asked God if still the right place, and he not said no so believe this is still where God wants me.</a:t>
            </a:r>
          </a:p>
          <a:p>
            <a:r>
              <a:rPr lang="en-GB" sz="1200" kern="1200" dirty="0">
                <a:solidFill>
                  <a:schemeClr val="tx1"/>
                </a:solidFill>
                <a:effectLst/>
                <a:latin typeface="+mn-lt"/>
                <a:ea typeface="+mn-ea"/>
                <a:cs typeface="+mn-cs"/>
              </a:rPr>
              <a:t>I examine myself and believe that I am doing my best and doing it in a way that honours God, even though I am struggling to keep up.</a:t>
            </a:r>
          </a:p>
          <a:p>
            <a:r>
              <a:rPr lang="en-GB" sz="1200" kern="1200" dirty="0">
                <a:solidFill>
                  <a:schemeClr val="tx1"/>
                </a:solidFill>
                <a:effectLst/>
                <a:latin typeface="+mn-lt"/>
                <a:ea typeface="+mn-ea"/>
                <a:cs typeface="+mn-cs"/>
              </a:rPr>
              <a:t>I start praying blessing over my boss, that God would bless them.</a:t>
            </a:r>
          </a:p>
          <a:p>
            <a:r>
              <a:rPr lang="en-GB" sz="1200" kern="1200" dirty="0">
                <a:solidFill>
                  <a:schemeClr val="tx1"/>
                </a:solidFill>
                <a:effectLst/>
                <a:latin typeface="+mn-lt"/>
                <a:ea typeface="+mn-ea"/>
                <a:cs typeface="+mn-cs"/>
              </a:rPr>
              <a:t>I ask God for wisdom and his strategy on if there is anything I need to do different in work.</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Both people can be in exactly the same situation and one is at peace.  Now will everyone notice that even though its hard for Bob some days, will Bob’s work mates notice how he is?  </a:t>
            </a:r>
          </a:p>
          <a:p>
            <a:r>
              <a:rPr lang="en-GB" sz="1200" kern="1200" dirty="0">
                <a:solidFill>
                  <a:schemeClr val="tx1"/>
                </a:solidFill>
                <a:effectLst/>
                <a:latin typeface="+mn-lt"/>
                <a:ea typeface="+mn-ea"/>
                <a:cs typeface="+mn-cs"/>
              </a:rPr>
              <a:t>See the fruit of holy spirit of bob </a:t>
            </a:r>
            <a:r>
              <a:rPr lang="en-GB" sz="1200" kern="1200" dirty="0" err="1">
                <a:solidFill>
                  <a:schemeClr val="tx1"/>
                </a:solidFill>
                <a:effectLst/>
                <a:latin typeface="+mn-lt"/>
                <a:ea typeface="+mn-ea"/>
                <a:cs typeface="+mn-cs"/>
              </a:rPr>
              <a:t>beign</a:t>
            </a:r>
            <a:r>
              <a:rPr lang="en-GB" sz="1200" kern="1200" dirty="0">
                <a:solidFill>
                  <a:schemeClr val="tx1"/>
                </a:solidFill>
                <a:effectLst/>
                <a:latin typeface="+mn-lt"/>
                <a:ea typeface="+mn-ea"/>
                <a:cs typeface="+mn-cs"/>
              </a:rPr>
              <a:t> at peace, of still loving his boss, reveals Jesus.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So how does Bobbie become Bob.  Bobbie, needs to remove the flesh, that core belief that says I am not good enough.</a:t>
            </a:r>
          </a:p>
          <a:p>
            <a:r>
              <a:rPr lang="en-GB" sz="1200" kern="1200" dirty="0">
                <a:solidFill>
                  <a:schemeClr val="tx1"/>
                </a:solidFill>
                <a:effectLst/>
                <a:latin typeface="+mn-lt"/>
                <a:ea typeface="+mn-ea"/>
                <a:cs typeface="+mn-cs"/>
              </a:rPr>
              <a:t>Now I would say that </a:t>
            </a:r>
            <a:r>
              <a:rPr lang="en-GB" sz="1200" kern="1200" dirty="0" err="1">
                <a:solidFill>
                  <a:schemeClr val="tx1"/>
                </a:solidFill>
                <a:effectLst/>
                <a:latin typeface="+mn-lt"/>
                <a:ea typeface="+mn-ea"/>
                <a:cs typeface="+mn-cs"/>
              </a:rPr>
              <a:t>bobie</a:t>
            </a:r>
            <a:r>
              <a:rPr lang="en-GB" sz="1200" kern="1200" dirty="0">
                <a:solidFill>
                  <a:schemeClr val="tx1"/>
                </a:solidFill>
                <a:effectLst/>
                <a:latin typeface="+mn-lt"/>
                <a:ea typeface="+mn-ea"/>
                <a:cs typeface="+mn-cs"/>
              </a:rPr>
              <a:t> having this removed is Bobbie going on a journey on being more healed, more whole and more free.</a:t>
            </a:r>
          </a:p>
          <a:p>
            <a:r>
              <a:rPr lang="en-GB" sz="1200" kern="1200" dirty="0">
                <a:solidFill>
                  <a:schemeClr val="tx1"/>
                </a:solidFill>
                <a:effectLst/>
                <a:latin typeface="+mn-lt"/>
                <a:ea typeface="+mn-ea"/>
                <a:cs typeface="+mn-cs"/>
              </a:rPr>
              <a:t>God’s heart is we are fully healed, fully whole and fully free.</a:t>
            </a:r>
          </a:p>
          <a:p>
            <a:r>
              <a:rPr lang="en-GB" sz="1200" kern="1200" dirty="0">
                <a:solidFill>
                  <a:schemeClr val="tx1"/>
                </a:solidFill>
                <a:effectLst/>
                <a:latin typeface="+mn-lt"/>
                <a:ea typeface="+mn-ea"/>
                <a:cs typeface="+mn-cs"/>
              </a:rPr>
              <a:t>The more healed, whole and free the more reveal Jesus and reflect him.  </a:t>
            </a:r>
          </a:p>
          <a:p>
            <a:endParaRPr lang="en-GB" dirty="0"/>
          </a:p>
          <a:p>
            <a:r>
              <a:rPr lang="en-GB" dirty="0"/>
              <a:t>Laura to speak</a:t>
            </a:r>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8</a:t>
            </a:fld>
            <a:endParaRPr lang="en-GB"/>
          </a:p>
        </p:txBody>
      </p:sp>
    </p:spTree>
    <p:extLst>
      <p:ext uri="{BB962C8B-B14F-4D97-AF65-F5344CB8AC3E}">
        <p14:creationId xmlns:p14="http://schemas.microsoft.com/office/powerpoint/2010/main" val="1200086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a:t>
            </a:r>
            <a:r>
              <a:rPr lang="en-GB" dirty="0" err="1"/>
              <a:t>jorney</a:t>
            </a:r>
            <a:r>
              <a:rPr lang="en-GB" dirty="0"/>
              <a:t> therefore is for all of us.  </a:t>
            </a:r>
          </a:p>
          <a:p>
            <a:endParaRPr lang="en-GB" dirty="0"/>
          </a:p>
          <a:p>
            <a:r>
              <a:rPr lang="en-GB" dirty="0"/>
              <a:t>You can be sat here this morning and think I don’t really have anything to be healed from.  But if there are areas where you still have fruits or deeds of flesh there is a journey to go on</a:t>
            </a:r>
          </a:p>
          <a:p>
            <a:endParaRPr lang="en-GB" dirty="0"/>
          </a:p>
          <a:p>
            <a:r>
              <a:rPr lang="en-GB" dirty="0"/>
              <a:t>You might be sat here knowing that you have lots of pain and it’s to hard.  I have personal experience.  It is hard, but it worth it.</a:t>
            </a:r>
          </a:p>
          <a:p>
            <a:endParaRPr lang="en-GB" dirty="0"/>
          </a:p>
          <a:p>
            <a:r>
              <a:rPr lang="en-GB" dirty="0"/>
              <a:t>As British people we are not always good at talking and particularly areas where we struggle, as christains we can sometimes be even harder as we feel shame and its only me.  As men we can be even worse.</a:t>
            </a:r>
          </a:p>
          <a:p>
            <a:endParaRPr lang="en-GB" dirty="0"/>
          </a:p>
          <a:p>
            <a:r>
              <a:rPr lang="en-GB" dirty="0"/>
              <a:t>Freedom is worth fighting for.</a:t>
            </a:r>
          </a:p>
          <a:p>
            <a:endParaRPr lang="en-GB" dirty="0"/>
          </a:p>
          <a:p>
            <a:r>
              <a:rPr lang="en-GB" dirty="0"/>
              <a:t>The exciting truth is we can all be more like Jesus.  All be more healed, whole and free.  Do we have the guts to start </a:t>
            </a:r>
            <a:r>
              <a:rPr lang="en-GB"/>
              <a:t>this journey.</a:t>
            </a:r>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847E0353-14F6-41F0-B2D9-316E85D14490}" type="slidenum">
              <a:rPr lang="en-GB" smtClean="0"/>
              <a:t>9</a:t>
            </a:fld>
            <a:endParaRPr lang="en-GB"/>
          </a:p>
        </p:txBody>
      </p:sp>
    </p:spTree>
    <p:extLst>
      <p:ext uri="{BB962C8B-B14F-4D97-AF65-F5344CB8AC3E}">
        <p14:creationId xmlns:p14="http://schemas.microsoft.com/office/powerpoint/2010/main" val="273228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F09E5D-1599-470F-A8DA-599BFA9062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85DFC3C3-2125-4911-9F96-A316C777C5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F3BA67B9-9A8D-4739-89FA-7411C6B3FD79}"/>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5" name="Footer Placeholder 4">
            <a:extLst>
              <a:ext uri="{FF2B5EF4-FFF2-40B4-BE49-F238E27FC236}">
                <a16:creationId xmlns:a16="http://schemas.microsoft.com/office/drawing/2014/main" xmlns="" id="{5AD561BA-D469-4062-B528-7F221CECA6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D73D47C-681E-4202-8278-E411E9FD8B14}"/>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3251506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44C4B0-FA6F-4B1A-BFF1-A87EA05D4B8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55B9926-C345-4A6C-A031-163DB0EF43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AC903DF-EA74-44DB-B4EB-2BAFF8911E43}"/>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5" name="Footer Placeholder 4">
            <a:extLst>
              <a:ext uri="{FF2B5EF4-FFF2-40B4-BE49-F238E27FC236}">
                <a16:creationId xmlns:a16="http://schemas.microsoft.com/office/drawing/2014/main" xmlns="" id="{B82911A8-1AB9-48FA-A6BB-8BAEDDE793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74EE1A7-7373-49D0-B886-A589403715ED}"/>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163971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E641694-F790-4245-85DE-43F69225B6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8D237A7-1A73-45A2-952B-5AF0EDA3D2E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40CABDC-872A-4371-B90E-4CBE9804597E}"/>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5" name="Footer Placeholder 4">
            <a:extLst>
              <a:ext uri="{FF2B5EF4-FFF2-40B4-BE49-F238E27FC236}">
                <a16:creationId xmlns:a16="http://schemas.microsoft.com/office/drawing/2014/main" xmlns="" id="{FD01659C-23FB-4963-9F9C-7F394042B9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F9899A2-F2E6-42C7-9496-5F60AE5C5E48}"/>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2677298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8E6AA3-B445-405F-9BBF-7A9F782183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902CC65-E620-4540-B9F0-C59F5365B0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13D168-A95C-4FF9-A615-8D3DDD2142F8}"/>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5" name="Footer Placeholder 4">
            <a:extLst>
              <a:ext uri="{FF2B5EF4-FFF2-40B4-BE49-F238E27FC236}">
                <a16:creationId xmlns:a16="http://schemas.microsoft.com/office/drawing/2014/main" xmlns="" id="{F9B32DFF-CDBD-4713-ADC3-919F411ADA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4DABBC3-FE2E-4422-9EE1-FB53EBE396AB}"/>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3041224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C8C80-6D32-4328-88E2-87629C9FA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4FE5CF1-C925-4DAF-8D46-B24CEED3F1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578073AC-F1B3-4991-AFEF-7ABDAFD0959A}"/>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5" name="Footer Placeholder 4">
            <a:extLst>
              <a:ext uri="{FF2B5EF4-FFF2-40B4-BE49-F238E27FC236}">
                <a16:creationId xmlns:a16="http://schemas.microsoft.com/office/drawing/2014/main" xmlns="" id="{105F80D0-3535-44FB-8627-FF426447BA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4D5365A-9031-4139-9522-BE5F614DDB04}"/>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75771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36298F-9A83-4752-85A1-3D1C249760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4D7F231-75FA-495D-96AC-582D516EF1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9C00FFFB-E621-4F14-9B8C-FDAADBB81E4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4AF8154-DB89-458D-9F63-64556A767FB1}"/>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6" name="Footer Placeholder 5">
            <a:extLst>
              <a:ext uri="{FF2B5EF4-FFF2-40B4-BE49-F238E27FC236}">
                <a16:creationId xmlns:a16="http://schemas.microsoft.com/office/drawing/2014/main" xmlns="" id="{C25D2471-F77D-43E9-A778-C074D5042B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3A322E9-7C44-41E9-989A-14F07E637849}"/>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270354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483FFD-A9FD-4001-ADB8-49CCC059673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208B6F0-E1A4-445A-A47A-867CF6D004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34B7C5A-5263-4E64-9369-D204CD34FC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573FE882-5A28-43C8-A830-AAF3D93375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8E34D3FF-29E2-4E62-A6C4-8184BF6677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9B0BAA94-4FBE-40F4-8965-1CBE494D8504}"/>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8" name="Footer Placeholder 7">
            <a:extLst>
              <a:ext uri="{FF2B5EF4-FFF2-40B4-BE49-F238E27FC236}">
                <a16:creationId xmlns:a16="http://schemas.microsoft.com/office/drawing/2014/main" xmlns="" id="{61F3E55F-5C4B-4665-B44E-0DEF201BA9F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A9C3B2E5-CAF2-4BBF-8A74-416B75662C13}"/>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375626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07073B-7845-4853-8A90-7297424247C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EDAFE99-6389-4C59-8CB6-39A8A1DCDC4E}"/>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4" name="Footer Placeholder 3">
            <a:extLst>
              <a:ext uri="{FF2B5EF4-FFF2-40B4-BE49-F238E27FC236}">
                <a16:creationId xmlns:a16="http://schemas.microsoft.com/office/drawing/2014/main" xmlns="" id="{1F7FB02C-FD2E-400D-A7CF-99507C3245C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5BF1F65-F1C2-4218-BD94-E2358CB601C2}"/>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2698047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EA8D072-7294-441F-AFE7-0C27803A1C82}"/>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3" name="Footer Placeholder 2">
            <a:extLst>
              <a:ext uri="{FF2B5EF4-FFF2-40B4-BE49-F238E27FC236}">
                <a16:creationId xmlns:a16="http://schemas.microsoft.com/office/drawing/2014/main" xmlns="" id="{BBEB873C-752F-40AE-A722-76823C66333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BB0B0760-8889-4EF4-AAB5-E03AF9797AC0}"/>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317326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5C6FE5-02F1-4689-A100-0A4DB76EFB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18EA6C3-52EB-4E5D-BAC6-1FDE04996B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D2779EE5-DA51-45BD-95C6-4330DA5CC9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04DBCA2-D9F1-4545-9D15-57D04DE66642}"/>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6" name="Footer Placeholder 5">
            <a:extLst>
              <a:ext uri="{FF2B5EF4-FFF2-40B4-BE49-F238E27FC236}">
                <a16:creationId xmlns:a16="http://schemas.microsoft.com/office/drawing/2014/main" xmlns="" id="{4F8FB56E-DB47-4258-AD0C-3836B29661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49B69C1-444F-4087-B840-33B193A82575}"/>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99425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DD12C8-57DC-480E-9D4A-5C672C6F94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12782E9B-D1E1-47BC-84C1-EC0D80F9DB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AE25A73D-6316-434B-A4E5-E686854AB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253BCEF-D552-4DAB-AE8B-5346DCEE3F6D}"/>
              </a:ext>
            </a:extLst>
          </p:cNvPr>
          <p:cNvSpPr>
            <a:spLocks noGrp="1"/>
          </p:cNvSpPr>
          <p:nvPr>
            <p:ph type="dt" sz="half" idx="10"/>
          </p:nvPr>
        </p:nvSpPr>
        <p:spPr/>
        <p:txBody>
          <a:bodyPr/>
          <a:lstStyle/>
          <a:p>
            <a:fld id="{CB7564E6-E573-4330-9402-ECD056C67FAC}" type="datetimeFigureOut">
              <a:rPr lang="en-GB" smtClean="0"/>
              <a:t>08/05/2019</a:t>
            </a:fld>
            <a:endParaRPr lang="en-GB"/>
          </a:p>
        </p:txBody>
      </p:sp>
      <p:sp>
        <p:nvSpPr>
          <p:cNvPr id="6" name="Footer Placeholder 5">
            <a:extLst>
              <a:ext uri="{FF2B5EF4-FFF2-40B4-BE49-F238E27FC236}">
                <a16:creationId xmlns:a16="http://schemas.microsoft.com/office/drawing/2014/main" xmlns="" id="{6BA35377-1E4A-4376-92A2-927809E2E1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4F9E819-4CA5-4105-A968-F8B36C2483D0}"/>
              </a:ext>
            </a:extLst>
          </p:cNvPr>
          <p:cNvSpPr>
            <a:spLocks noGrp="1"/>
          </p:cNvSpPr>
          <p:nvPr>
            <p:ph type="sldNum" sz="quarter" idx="12"/>
          </p:nvPr>
        </p:nvSpPr>
        <p:spPr/>
        <p:txBody>
          <a:bodyPr/>
          <a:lstStyle/>
          <a:p>
            <a:fld id="{2BD664BA-F06E-42CA-9020-A5C9C4BD7AD4}" type="slidenum">
              <a:rPr lang="en-GB" smtClean="0"/>
              <a:t>‹#›</a:t>
            </a:fld>
            <a:endParaRPr lang="en-GB"/>
          </a:p>
        </p:txBody>
      </p:sp>
    </p:spTree>
    <p:extLst>
      <p:ext uri="{BB962C8B-B14F-4D97-AF65-F5344CB8AC3E}">
        <p14:creationId xmlns:p14="http://schemas.microsoft.com/office/powerpoint/2010/main" val="394180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D7327AD-FB1A-4FB0-A92C-42A743114A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7299388-CF64-4AF3-ACA6-DBEF17AB8E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7863EDD-CE17-4362-B05C-3A116402DE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564E6-E573-4330-9402-ECD056C67FAC}" type="datetimeFigureOut">
              <a:rPr lang="en-GB" smtClean="0"/>
              <a:t>08/05/2019</a:t>
            </a:fld>
            <a:endParaRPr lang="en-GB"/>
          </a:p>
        </p:txBody>
      </p:sp>
      <p:sp>
        <p:nvSpPr>
          <p:cNvPr id="5" name="Footer Placeholder 4">
            <a:extLst>
              <a:ext uri="{FF2B5EF4-FFF2-40B4-BE49-F238E27FC236}">
                <a16:creationId xmlns:a16="http://schemas.microsoft.com/office/drawing/2014/main" xmlns="" id="{F1BF39A4-2A90-4C3B-88D6-61DFECA6F2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6BF1C308-2A24-41F7-9F05-4149A255F2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664BA-F06E-42CA-9020-A5C9C4BD7AD4}" type="slidenum">
              <a:rPr lang="en-GB" smtClean="0"/>
              <a:t>‹#›</a:t>
            </a:fld>
            <a:endParaRPr lang="en-GB"/>
          </a:p>
        </p:txBody>
      </p:sp>
    </p:spTree>
    <p:extLst>
      <p:ext uri="{BB962C8B-B14F-4D97-AF65-F5344CB8AC3E}">
        <p14:creationId xmlns:p14="http://schemas.microsoft.com/office/powerpoint/2010/main" val="2916225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creativecommons.org/licenses/by-nd/3.0/" TargetMode="External"/><Relationship Id="rId4" Type="http://schemas.openxmlformats.org/officeDocument/2006/relationships/hyperlink" Target="http://www.thunderboltkids.co.za/Grade4/01-life-and-living/chapter2.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weedimages.org/browse/detail.cfm?imgnum=5307097"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biblehub.com/romans/12-1.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biblehub.com/romans/12-2.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1+John+3&amp;version=NASB#fen-NASB-30581a"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2F8FD8-5B5E-474F-BF80-EDEDD97FC2D3}"/>
              </a:ext>
            </a:extLst>
          </p:cNvPr>
          <p:cNvSpPr>
            <a:spLocks noGrp="1"/>
          </p:cNvSpPr>
          <p:nvPr>
            <p:ph type="ctrTitle"/>
          </p:nvPr>
        </p:nvSpPr>
        <p:spPr/>
        <p:txBody>
          <a:bodyPr/>
          <a:lstStyle/>
          <a:p>
            <a:r>
              <a:rPr lang="en-GB" dirty="0"/>
              <a:t>How much of God do people see in me?</a:t>
            </a:r>
          </a:p>
        </p:txBody>
      </p:sp>
      <p:sp>
        <p:nvSpPr>
          <p:cNvPr id="3" name="Subtitle 2">
            <a:extLst>
              <a:ext uri="{FF2B5EF4-FFF2-40B4-BE49-F238E27FC236}">
                <a16:creationId xmlns:a16="http://schemas.microsoft.com/office/drawing/2014/main" xmlns="" id="{862CBB97-C520-46A5-A73C-CC713452BBA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871836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23A33-E2AA-4E9B-8FEC-531395EC0F0E}"/>
              </a:ext>
            </a:extLst>
          </p:cNvPr>
          <p:cNvSpPr>
            <a:spLocks noGrp="1"/>
          </p:cNvSpPr>
          <p:nvPr>
            <p:ph type="title"/>
          </p:nvPr>
        </p:nvSpPr>
        <p:spPr/>
        <p:txBody>
          <a:bodyPr/>
          <a:lstStyle/>
          <a:p>
            <a:r>
              <a:rPr lang="en-GB" dirty="0"/>
              <a:t>So the challenge</a:t>
            </a:r>
          </a:p>
        </p:txBody>
      </p:sp>
      <p:sp>
        <p:nvSpPr>
          <p:cNvPr id="3" name="Content Placeholder 2">
            <a:extLst>
              <a:ext uri="{FF2B5EF4-FFF2-40B4-BE49-F238E27FC236}">
                <a16:creationId xmlns:a16="http://schemas.microsoft.com/office/drawing/2014/main" xmlns="" id="{93BDC9D5-DEE3-4441-96D5-C5669EB7B592}"/>
              </a:ext>
            </a:extLst>
          </p:cNvPr>
          <p:cNvSpPr>
            <a:spLocks noGrp="1"/>
          </p:cNvSpPr>
          <p:nvPr>
            <p:ph idx="1"/>
          </p:nvPr>
        </p:nvSpPr>
        <p:spPr/>
        <p:txBody>
          <a:bodyPr/>
          <a:lstStyle/>
          <a:p>
            <a:pPr marL="0" indent="0">
              <a:buNone/>
            </a:pPr>
            <a:r>
              <a:rPr lang="en-GB" dirty="0"/>
              <a:t>Do I give the holy spirit permission to high light areas in my life where I am not living in his truth of who he says I am?</a:t>
            </a:r>
          </a:p>
          <a:p>
            <a:pPr marL="0" indent="0">
              <a:buNone/>
            </a:pPr>
            <a:r>
              <a:rPr lang="en-GB" dirty="0"/>
              <a:t>Do I know I am loved by him unconditionally?</a:t>
            </a:r>
          </a:p>
          <a:p>
            <a:pPr marL="0" indent="0">
              <a:buNone/>
            </a:pPr>
            <a:r>
              <a:rPr lang="en-GB" dirty="0"/>
              <a:t>Am I secure in being his child?</a:t>
            </a:r>
          </a:p>
          <a:p>
            <a:pPr marL="0" indent="0">
              <a:buNone/>
            </a:pPr>
            <a:r>
              <a:rPr lang="en-GB" dirty="0"/>
              <a:t>Is he favourably inclined towards me?  (without me having to earn it?)</a:t>
            </a:r>
          </a:p>
          <a:p>
            <a:pPr marL="0" indent="0">
              <a:buNone/>
            </a:pPr>
            <a:endParaRPr lang="en-GB" dirty="0"/>
          </a:p>
          <a:p>
            <a:pPr marL="0" indent="0">
              <a:buNone/>
            </a:pPr>
            <a:r>
              <a:rPr lang="en-GB" dirty="0"/>
              <a:t>Am I willing to go on this journey, might need chatting to people to help.</a:t>
            </a:r>
          </a:p>
        </p:txBody>
      </p:sp>
    </p:spTree>
    <p:extLst>
      <p:ext uri="{BB962C8B-B14F-4D97-AF65-F5344CB8AC3E}">
        <p14:creationId xmlns:p14="http://schemas.microsoft.com/office/powerpoint/2010/main" val="3439959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DDAD060D-C0CB-495C-9640-2E7829EC4381}"/>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2414939" y="365125"/>
            <a:ext cx="6274826" cy="6274826"/>
          </a:xfrm>
        </p:spPr>
      </p:pic>
      <p:sp>
        <p:nvSpPr>
          <p:cNvPr id="6" name="TextBox 5">
            <a:extLst>
              <a:ext uri="{FF2B5EF4-FFF2-40B4-BE49-F238E27FC236}">
                <a16:creationId xmlns:a16="http://schemas.microsoft.com/office/drawing/2014/main" xmlns="" id="{22A85879-0390-4611-889B-2F56D869BFEE}"/>
              </a:ext>
            </a:extLst>
          </p:cNvPr>
          <p:cNvSpPr txBox="1"/>
          <p:nvPr/>
        </p:nvSpPr>
        <p:spPr>
          <a:xfrm>
            <a:off x="3920330" y="6099485"/>
            <a:ext cx="5685298" cy="230832"/>
          </a:xfrm>
          <a:prstGeom prst="rect">
            <a:avLst/>
          </a:prstGeom>
          <a:noFill/>
        </p:spPr>
        <p:txBody>
          <a:bodyPr wrap="square" rtlCol="0">
            <a:spAutoFit/>
          </a:bodyPr>
          <a:lstStyle/>
          <a:p>
            <a:r>
              <a:rPr lang="en-GB" sz="900">
                <a:hlinkClick r:id="rId4" tooltip="http://www.thunderboltkids.co.za/Grade4/01-life-and-living/chapter2.html"/>
              </a:rPr>
              <a:t>This Photo</a:t>
            </a:r>
            <a:r>
              <a:rPr lang="en-GB" sz="900"/>
              <a:t> by Unknown Author is licensed under </a:t>
            </a:r>
            <a:r>
              <a:rPr lang="en-GB" sz="900">
                <a:hlinkClick r:id="rId5" tooltip="https://creativecommons.org/licenses/by-nd/3.0/"/>
              </a:rPr>
              <a:t>CC BY-ND</a:t>
            </a:r>
            <a:endParaRPr lang="en-GB" sz="900"/>
          </a:p>
        </p:txBody>
      </p:sp>
      <p:sp>
        <p:nvSpPr>
          <p:cNvPr id="7" name="Title 1">
            <a:extLst>
              <a:ext uri="{FF2B5EF4-FFF2-40B4-BE49-F238E27FC236}">
                <a16:creationId xmlns:a16="http://schemas.microsoft.com/office/drawing/2014/main" xmlns="" id="{2D3CAB74-B573-46C1-B924-818D8B228071}"/>
              </a:ext>
            </a:extLst>
          </p:cNvPr>
          <p:cNvSpPr txBox="1">
            <a:spLocks/>
          </p:cNvSpPr>
          <p:nvPr/>
        </p:nvSpPr>
        <p:spPr>
          <a:xfrm>
            <a:off x="250572" y="4889338"/>
            <a:ext cx="502223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 I am  a child of God</a:t>
            </a:r>
          </a:p>
        </p:txBody>
      </p:sp>
      <p:sp>
        <p:nvSpPr>
          <p:cNvPr id="8" name="Title 1">
            <a:extLst>
              <a:ext uri="{FF2B5EF4-FFF2-40B4-BE49-F238E27FC236}">
                <a16:creationId xmlns:a16="http://schemas.microsoft.com/office/drawing/2014/main" xmlns="" id="{C1D164F4-3282-418D-9BCD-227E575B1FC9}"/>
              </a:ext>
            </a:extLst>
          </p:cNvPr>
          <p:cNvSpPr txBox="1">
            <a:spLocks/>
          </p:cNvSpPr>
          <p:nvPr/>
        </p:nvSpPr>
        <p:spPr>
          <a:xfrm>
            <a:off x="543649" y="2958701"/>
            <a:ext cx="55523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 </a:t>
            </a:r>
            <a:r>
              <a:rPr lang="en-GB" sz="3600" dirty="0"/>
              <a:t>I a loved regardless of what I do</a:t>
            </a:r>
          </a:p>
        </p:txBody>
      </p:sp>
      <p:sp>
        <p:nvSpPr>
          <p:cNvPr id="9" name="Title 1">
            <a:extLst>
              <a:ext uri="{FF2B5EF4-FFF2-40B4-BE49-F238E27FC236}">
                <a16:creationId xmlns:a16="http://schemas.microsoft.com/office/drawing/2014/main" xmlns="" id="{47A2C75E-1D8A-489C-BB18-8A34EB3A6E73}"/>
              </a:ext>
            </a:extLst>
          </p:cNvPr>
          <p:cNvSpPr txBox="1">
            <a:spLocks/>
          </p:cNvSpPr>
          <p:nvPr/>
        </p:nvSpPr>
        <p:spPr>
          <a:xfrm>
            <a:off x="7610622" y="3191073"/>
            <a:ext cx="4581378" cy="1325563"/>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 My father loves me spending time with him</a:t>
            </a:r>
          </a:p>
        </p:txBody>
      </p:sp>
      <p:sp>
        <p:nvSpPr>
          <p:cNvPr id="11" name="Title 10">
            <a:extLst>
              <a:ext uri="{FF2B5EF4-FFF2-40B4-BE49-F238E27FC236}">
                <a16:creationId xmlns:a16="http://schemas.microsoft.com/office/drawing/2014/main" xmlns="" id="{45700B3B-424E-4882-9D3E-D5D27BDB290C}"/>
              </a:ext>
            </a:extLst>
          </p:cNvPr>
          <p:cNvSpPr>
            <a:spLocks noGrp="1"/>
          </p:cNvSpPr>
          <p:nvPr>
            <p:ph type="title"/>
          </p:nvPr>
        </p:nvSpPr>
        <p:spPr>
          <a:xfrm>
            <a:off x="838200" y="365125"/>
            <a:ext cx="4676335" cy="1702826"/>
          </a:xfrm>
        </p:spPr>
        <p:txBody>
          <a:bodyPr>
            <a:normAutofit fontScale="90000"/>
          </a:bodyPr>
          <a:lstStyle/>
          <a:p>
            <a:r>
              <a:rPr lang="en-GB" sz="3600" dirty="0"/>
              <a:t>When I sin I repent, </a:t>
            </a:r>
            <a:br>
              <a:rPr lang="en-GB" sz="3600" dirty="0"/>
            </a:br>
            <a:r>
              <a:rPr lang="en-GB" sz="3600" dirty="0"/>
              <a:t>I have confident that I can still worship him and he loves me.</a:t>
            </a:r>
          </a:p>
        </p:txBody>
      </p:sp>
      <p:sp>
        <p:nvSpPr>
          <p:cNvPr id="12" name="Title 1">
            <a:extLst>
              <a:ext uri="{FF2B5EF4-FFF2-40B4-BE49-F238E27FC236}">
                <a16:creationId xmlns:a16="http://schemas.microsoft.com/office/drawing/2014/main" xmlns="" id="{A8992600-FCF1-48F7-B647-1A7ECB713215}"/>
              </a:ext>
            </a:extLst>
          </p:cNvPr>
          <p:cNvSpPr txBox="1">
            <a:spLocks/>
          </p:cNvSpPr>
          <p:nvPr/>
        </p:nvSpPr>
        <p:spPr>
          <a:xfrm>
            <a:off x="7169770" y="5167312"/>
            <a:ext cx="502223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t>I am loved unconditionally</a:t>
            </a:r>
          </a:p>
          <a:p>
            <a:r>
              <a:rPr lang="en-GB" sz="3600" dirty="0"/>
              <a:t>He is pleased with me</a:t>
            </a:r>
          </a:p>
          <a:p>
            <a:endParaRPr lang="en-GB" sz="3600" dirty="0"/>
          </a:p>
        </p:txBody>
      </p:sp>
      <p:sp>
        <p:nvSpPr>
          <p:cNvPr id="13" name="Title 10">
            <a:extLst>
              <a:ext uri="{FF2B5EF4-FFF2-40B4-BE49-F238E27FC236}">
                <a16:creationId xmlns:a16="http://schemas.microsoft.com/office/drawing/2014/main" xmlns="" id="{1F5D7F8D-247C-4325-8762-6D8B2B97895E}"/>
              </a:ext>
            </a:extLst>
          </p:cNvPr>
          <p:cNvSpPr txBox="1">
            <a:spLocks/>
          </p:cNvSpPr>
          <p:nvPr/>
        </p:nvSpPr>
        <p:spPr>
          <a:xfrm>
            <a:off x="7515665" y="311496"/>
            <a:ext cx="4676335" cy="1702826"/>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t>When other say hurtful things it may hurt, but I know I am still loved and only believe what God says about who I am, his voice trumps all others.</a:t>
            </a:r>
          </a:p>
        </p:txBody>
      </p:sp>
    </p:spTree>
    <p:extLst>
      <p:ext uri="{BB962C8B-B14F-4D97-AF65-F5344CB8AC3E}">
        <p14:creationId xmlns:p14="http://schemas.microsoft.com/office/powerpoint/2010/main" val="662048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xmlns="" id="{D71055C3-B57C-4894-A9EB-0D8A3D7623A6}"/>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rcRect l="8857"/>
          <a:stretch/>
        </p:blipFill>
        <p:spPr>
          <a:xfrm>
            <a:off x="4292613" y="478303"/>
            <a:ext cx="3911534" cy="6014572"/>
          </a:xfrm>
          <a:prstGeom prst="rect">
            <a:avLst/>
          </a:prstGeom>
        </p:spPr>
      </p:pic>
      <p:sp>
        <p:nvSpPr>
          <p:cNvPr id="7" name="Title 1">
            <a:extLst>
              <a:ext uri="{FF2B5EF4-FFF2-40B4-BE49-F238E27FC236}">
                <a16:creationId xmlns:a16="http://schemas.microsoft.com/office/drawing/2014/main" xmlns="" id="{2D3CAB74-B573-46C1-B924-818D8B228071}"/>
              </a:ext>
            </a:extLst>
          </p:cNvPr>
          <p:cNvSpPr txBox="1">
            <a:spLocks/>
          </p:cNvSpPr>
          <p:nvPr/>
        </p:nvSpPr>
        <p:spPr>
          <a:xfrm>
            <a:off x="250572" y="4889338"/>
            <a:ext cx="502223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 </a:t>
            </a:r>
          </a:p>
        </p:txBody>
      </p:sp>
      <p:sp>
        <p:nvSpPr>
          <p:cNvPr id="8" name="Title 1">
            <a:extLst>
              <a:ext uri="{FF2B5EF4-FFF2-40B4-BE49-F238E27FC236}">
                <a16:creationId xmlns:a16="http://schemas.microsoft.com/office/drawing/2014/main" xmlns="" id="{C1D164F4-3282-418D-9BCD-227E575B1FC9}"/>
              </a:ext>
            </a:extLst>
          </p:cNvPr>
          <p:cNvSpPr txBox="1">
            <a:spLocks/>
          </p:cNvSpPr>
          <p:nvPr/>
        </p:nvSpPr>
        <p:spPr>
          <a:xfrm>
            <a:off x="369581" y="4496790"/>
            <a:ext cx="55523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 </a:t>
            </a:r>
            <a:r>
              <a:rPr lang="en-GB" sz="3600" dirty="0"/>
              <a:t>I am loved if I do good stuff for God</a:t>
            </a:r>
          </a:p>
        </p:txBody>
      </p:sp>
      <p:sp>
        <p:nvSpPr>
          <p:cNvPr id="9" name="Title 1">
            <a:extLst>
              <a:ext uri="{FF2B5EF4-FFF2-40B4-BE49-F238E27FC236}">
                <a16:creationId xmlns:a16="http://schemas.microsoft.com/office/drawing/2014/main" xmlns="" id="{47A2C75E-1D8A-489C-BB18-8A34EB3A6E73}"/>
              </a:ext>
            </a:extLst>
          </p:cNvPr>
          <p:cNvSpPr txBox="1">
            <a:spLocks/>
          </p:cNvSpPr>
          <p:nvPr/>
        </p:nvSpPr>
        <p:spPr>
          <a:xfrm>
            <a:off x="7610622" y="3191073"/>
            <a:ext cx="4581378" cy="132556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 My father likes spending time with me but he prefers others to me, or others are more talented/gifted than I am</a:t>
            </a:r>
          </a:p>
        </p:txBody>
      </p:sp>
      <p:sp>
        <p:nvSpPr>
          <p:cNvPr id="11" name="Title 10">
            <a:extLst>
              <a:ext uri="{FF2B5EF4-FFF2-40B4-BE49-F238E27FC236}">
                <a16:creationId xmlns:a16="http://schemas.microsoft.com/office/drawing/2014/main" xmlns="" id="{45700B3B-424E-4882-9D3E-D5D27BDB290C}"/>
              </a:ext>
            </a:extLst>
          </p:cNvPr>
          <p:cNvSpPr>
            <a:spLocks noGrp="1"/>
          </p:cNvSpPr>
          <p:nvPr>
            <p:ph type="title"/>
          </p:nvPr>
        </p:nvSpPr>
        <p:spPr>
          <a:xfrm>
            <a:off x="838200" y="365125"/>
            <a:ext cx="4676335" cy="1702826"/>
          </a:xfrm>
        </p:spPr>
        <p:txBody>
          <a:bodyPr>
            <a:normAutofit fontScale="90000"/>
          </a:bodyPr>
          <a:lstStyle/>
          <a:p>
            <a:r>
              <a:rPr lang="en-GB" sz="3600" dirty="0"/>
              <a:t>When I sin I repent, but still feel like I have to earn God’s love or I can’t be close till I have done something good for him</a:t>
            </a:r>
          </a:p>
        </p:txBody>
      </p:sp>
      <p:sp>
        <p:nvSpPr>
          <p:cNvPr id="12" name="Title 1">
            <a:extLst>
              <a:ext uri="{FF2B5EF4-FFF2-40B4-BE49-F238E27FC236}">
                <a16:creationId xmlns:a16="http://schemas.microsoft.com/office/drawing/2014/main" xmlns="" id="{A8992600-FCF1-48F7-B647-1A7ECB713215}"/>
              </a:ext>
            </a:extLst>
          </p:cNvPr>
          <p:cNvSpPr txBox="1">
            <a:spLocks/>
          </p:cNvSpPr>
          <p:nvPr/>
        </p:nvSpPr>
        <p:spPr>
          <a:xfrm>
            <a:off x="7169770" y="5167312"/>
            <a:ext cx="502223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3600" dirty="0"/>
          </a:p>
          <a:p>
            <a:endParaRPr lang="en-GB" sz="3600" dirty="0"/>
          </a:p>
        </p:txBody>
      </p:sp>
      <p:sp>
        <p:nvSpPr>
          <p:cNvPr id="13" name="Title 10">
            <a:extLst>
              <a:ext uri="{FF2B5EF4-FFF2-40B4-BE49-F238E27FC236}">
                <a16:creationId xmlns:a16="http://schemas.microsoft.com/office/drawing/2014/main" xmlns="" id="{1F5D7F8D-247C-4325-8762-6D8B2B97895E}"/>
              </a:ext>
            </a:extLst>
          </p:cNvPr>
          <p:cNvSpPr txBox="1">
            <a:spLocks/>
          </p:cNvSpPr>
          <p:nvPr/>
        </p:nvSpPr>
        <p:spPr>
          <a:xfrm>
            <a:off x="7515665" y="311496"/>
            <a:ext cx="4676335" cy="1702826"/>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t>When other say hurtful things it may hurt, and I agree with some of their statements Like yes I am not good enough</a:t>
            </a:r>
          </a:p>
        </p:txBody>
      </p:sp>
    </p:spTree>
    <p:extLst>
      <p:ext uri="{BB962C8B-B14F-4D97-AF65-F5344CB8AC3E}">
        <p14:creationId xmlns:p14="http://schemas.microsoft.com/office/powerpoint/2010/main" val="439191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C19B6B-82D3-4C31-A2B3-F21D12607021}"/>
              </a:ext>
            </a:extLst>
          </p:cNvPr>
          <p:cNvSpPr>
            <a:spLocks noGrp="1"/>
          </p:cNvSpPr>
          <p:nvPr>
            <p:ph type="title"/>
          </p:nvPr>
        </p:nvSpPr>
        <p:spPr/>
        <p:txBody>
          <a:bodyPr/>
          <a:lstStyle/>
          <a:p>
            <a:r>
              <a:rPr lang="en-GB" dirty="0"/>
              <a:t>How do we live in more of the reality that we are children of God?</a:t>
            </a:r>
          </a:p>
        </p:txBody>
      </p:sp>
      <p:sp>
        <p:nvSpPr>
          <p:cNvPr id="3" name="Content Placeholder 2">
            <a:extLst>
              <a:ext uri="{FF2B5EF4-FFF2-40B4-BE49-F238E27FC236}">
                <a16:creationId xmlns:a16="http://schemas.microsoft.com/office/drawing/2014/main" xmlns="" id="{F31FDBD4-1E67-4B00-BCD7-91537A0ACA78}"/>
              </a:ext>
            </a:extLst>
          </p:cNvPr>
          <p:cNvSpPr>
            <a:spLocks noGrp="1"/>
          </p:cNvSpPr>
          <p:nvPr>
            <p:ph idx="1"/>
          </p:nvPr>
        </p:nvSpPr>
        <p:spPr/>
        <p:txBody>
          <a:bodyPr/>
          <a:lstStyle/>
          <a:p>
            <a:pPr marL="0" indent="0">
              <a:buNone/>
            </a:pPr>
            <a:r>
              <a:rPr lang="en-GB" dirty="0"/>
              <a:t>Verses</a:t>
            </a:r>
          </a:p>
          <a:p>
            <a:pPr marL="0" indent="0">
              <a:buNone/>
            </a:pPr>
            <a:r>
              <a:rPr lang="en-GB" dirty="0"/>
              <a:t>John 8</a:t>
            </a:r>
            <a:endParaRPr lang="en-GB" b="1" baseline="30000" dirty="0"/>
          </a:p>
          <a:p>
            <a:pPr marL="0" indent="0">
              <a:buNone/>
            </a:pPr>
            <a:r>
              <a:rPr lang="en-GB" b="1" baseline="30000" dirty="0"/>
              <a:t>31 </a:t>
            </a:r>
            <a:r>
              <a:rPr lang="en-GB" dirty="0"/>
              <a:t>So Jesus was saying to those Jews who had believed Him, “If you continue in My word, </a:t>
            </a:r>
            <a:r>
              <a:rPr lang="en-GB" i="1" dirty="0"/>
              <a:t>then</a:t>
            </a:r>
            <a:r>
              <a:rPr lang="en-GB" dirty="0"/>
              <a:t> you are truly disciples of Mine; </a:t>
            </a:r>
            <a:r>
              <a:rPr lang="en-GB" b="1" baseline="30000" dirty="0"/>
              <a:t>32 </a:t>
            </a:r>
            <a:r>
              <a:rPr lang="en-GB" dirty="0"/>
              <a:t>and you will know the truth, and the truth will make you free.” </a:t>
            </a:r>
          </a:p>
        </p:txBody>
      </p:sp>
    </p:spTree>
    <p:extLst>
      <p:ext uri="{BB962C8B-B14F-4D97-AF65-F5344CB8AC3E}">
        <p14:creationId xmlns:p14="http://schemas.microsoft.com/office/powerpoint/2010/main" val="3329905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C19B6B-82D3-4C31-A2B3-F21D12607021}"/>
              </a:ext>
            </a:extLst>
          </p:cNvPr>
          <p:cNvSpPr>
            <a:spLocks noGrp="1"/>
          </p:cNvSpPr>
          <p:nvPr>
            <p:ph type="title"/>
          </p:nvPr>
        </p:nvSpPr>
        <p:spPr/>
        <p:txBody>
          <a:bodyPr/>
          <a:lstStyle/>
          <a:p>
            <a:r>
              <a:rPr lang="en-GB" dirty="0"/>
              <a:t>How do we live in more of the truth that we are Childern?</a:t>
            </a:r>
          </a:p>
        </p:txBody>
      </p:sp>
      <p:sp>
        <p:nvSpPr>
          <p:cNvPr id="3" name="Content Placeholder 2">
            <a:extLst>
              <a:ext uri="{FF2B5EF4-FFF2-40B4-BE49-F238E27FC236}">
                <a16:creationId xmlns:a16="http://schemas.microsoft.com/office/drawing/2014/main" xmlns="" id="{F31FDBD4-1E67-4B00-BCD7-91537A0ACA78}"/>
              </a:ext>
            </a:extLst>
          </p:cNvPr>
          <p:cNvSpPr>
            <a:spLocks noGrp="1"/>
          </p:cNvSpPr>
          <p:nvPr>
            <p:ph idx="1"/>
          </p:nvPr>
        </p:nvSpPr>
        <p:spPr/>
        <p:txBody>
          <a:bodyPr/>
          <a:lstStyle/>
          <a:p>
            <a:pPr marL="0" indent="0">
              <a:buNone/>
            </a:pPr>
            <a:r>
              <a:rPr lang="en-GB" dirty="0"/>
              <a:t>Verses</a:t>
            </a:r>
          </a:p>
          <a:p>
            <a:pPr marL="0" indent="0">
              <a:buNone/>
            </a:pPr>
            <a:r>
              <a:rPr lang="en-GB" dirty="0"/>
              <a:t>Romans 12</a:t>
            </a:r>
          </a:p>
          <a:p>
            <a:pPr marL="0" indent="0">
              <a:buNone/>
            </a:pPr>
            <a:r>
              <a:rPr lang="en-GB" b="1" dirty="0">
                <a:hlinkClick r:id="rId3"/>
              </a:rPr>
              <a:t>1</a:t>
            </a:r>
            <a:r>
              <a:rPr lang="en-GB" dirty="0"/>
              <a:t>Therefore I urge you, brethren, by the mercies of God, to present your bodies a living and holy sacrifice, acceptable to God, </a:t>
            </a:r>
            <a:r>
              <a:rPr lang="en-GB" i="1" dirty="0"/>
              <a:t>which is</a:t>
            </a:r>
            <a:r>
              <a:rPr lang="en-GB" dirty="0"/>
              <a:t> your spiritual service of worship. </a:t>
            </a:r>
            <a:r>
              <a:rPr lang="en-GB" b="1" dirty="0">
                <a:hlinkClick r:id="rId4"/>
              </a:rPr>
              <a:t>2</a:t>
            </a:r>
            <a:r>
              <a:rPr lang="en-GB" dirty="0"/>
              <a:t>And do not be conformed to this world, but be transformed by the renewing of your mind, so that you may prove what the will of God is, that which is good and acceptable and perfect.</a:t>
            </a:r>
          </a:p>
          <a:p>
            <a:pPr marL="0" indent="0">
              <a:buNone/>
            </a:pPr>
            <a:endParaRPr lang="en-GB" dirty="0"/>
          </a:p>
        </p:txBody>
      </p:sp>
    </p:spTree>
    <p:extLst>
      <p:ext uri="{BB962C8B-B14F-4D97-AF65-F5344CB8AC3E}">
        <p14:creationId xmlns:p14="http://schemas.microsoft.com/office/powerpoint/2010/main" val="212289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8926A2AB-5A46-43A6-A530-7C5AB70DFCA7}"/>
              </a:ext>
            </a:extLst>
          </p:cNvPr>
          <p:cNvSpPr/>
          <p:nvPr/>
        </p:nvSpPr>
        <p:spPr>
          <a:xfrm>
            <a:off x="431180" y="382012"/>
            <a:ext cx="11329639" cy="6093976"/>
          </a:xfrm>
          <a:prstGeom prst="rect">
            <a:avLst/>
          </a:prstGeom>
        </p:spPr>
        <p:txBody>
          <a:bodyPr wrap="square">
            <a:spAutoFit/>
          </a:bodyPr>
          <a:lstStyle/>
          <a:p>
            <a:r>
              <a:rPr lang="en-GB" sz="2600" dirty="0"/>
              <a:t>Luke 6</a:t>
            </a:r>
          </a:p>
          <a:p>
            <a:r>
              <a:rPr lang="en-GB" sz="2600" dirty="0"/>
              <a:t> 39And He also spoke a parable to them: “A blind man cannot guide a blind man, can he? Will they not both fall into a pit? 40“A pupil is not above his teacher; but everyone, after he has been fully trained, will be like his teacher. 41“Why do you look at the speck that is in your brother’s eye, but do not notice the log that is in your own eye? 42“Or how can you say to your brother, ‘Brother, let me take out the speck that is in your eye,’ when you yourself do not see the log that is in your own eye? You hypocrite, first take the log out of your own eye, and then you will see clearly to take out the speck that is in your brother’s eye. 43“For there is no good tree which produces bad fruit, nor, on the other hand, a bad tree which produces good fruit. 44“For each tree is known by its own fruit. For men do not gather figs from thorns, nor do they pick grapes from a briar bush. 45“The good man out of the good treasure of his heart brings forth what is good; and the evil man out of the evil treasure brings forth what is evil; for his mouth speaks from that which fills his heart.</a:t>
            </a:r>
          </a:p>
        </p:txBody>
      </p:sp>
    </p:spTree>
    <p:extLst>
      <p:ext uri="{BB962C8B-B14F-4D97-AF65-F5344CB8AC3E}">
        <p14:creationId xmlns:p14="http://schemas.microsoft.com/office/powerpoint/2010/main" val="323781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8A78A4-6F4C-4B8D-80CD-4D37DFAA6E60}"/>
              </a:ext>
            </a:extLst>
          </p:cNvPr>
          <p:cNvSpPr>
            <a:spLocks noGrp="1"/>
          </p:cNvSpPr>
          <p:nvPr>
            <p:ph type="title"/>
          </p:nvPr>
        </p:nvSpPr>
        <p:spPr>
          <a:xfrm>
            <a:off x="838200" y="1013618"/>
            <a:ext cx="10515600" cy="1325563"/>
          </a:xfrm>
        </p:spPr>
        <p:txBody>
          <a:bodyPr>
            <a:normAutofit fontScale="90000"/>
          </a:bodyPr>
          <a:lstStyle/>
          <a:p>
            <a:r>
              <a:rPr lang="en-GB" dirty="0"/>
              <a:t>If are core belief system is based on Gods truth the fruit of this will be expressed in us having thoughts and behaviours that line up with fruits of holy spirt.</a:t>
            </a:r>
          </a:p>
        </p:txBody>
      </p:sp>
      <p:sp>
        <p:nvSpPr>
          <p:cNvPr id="3" name="Content Placeholder 2">
            <a:extLst>
              <a:ext uri="{FF2B5EF4-FFF2-40B4-BE49-F238E27FC236}">
                <a16:creationId xmlns:a16="http://schemas.microsoft.com/office/drawing/2014/main" xmlns="" id="{A2BB5F8E-62EB-465F-912C-951F5E3F896D}"/>
              </a:ext>
            </a:extLst>
          </p:cNvPr>
          <p:cNvSpPr>
            <a:spLocks noGrp="1"/>
          </p:cNvSpPr>
          <p:nvPr>
            <p:ph idx="1"/>
          </p:nvPr>
        </p:nvSpPr>
        <p:spPr>
          <a:xfrm>
            <a:off x="838200" y="3097834"/>
            <a:ext cx="10515600" cy="2083766"/>
          </a:xfrm>
        </p:spPr>
        <p:txBody>
          <a:bodyPr/>
          <a:lstStyle/>
          <a:p>
            <a:pPr marL="0" indent="0">
              <a:buNone/>
            </a:pPr>
            <a:r>
              <a:rPr lang="en-GB" dirty="0"/>
              <a:t>Galatians 5:22-23 New American Standard Bible (NASB)</a:t>
            </a:r>
          </a:p>
          <a:p>
            <a:pPr marL="0" indent="0">
              <a:buNone/>
            </a:pPr>
            <a:r>
              <a:rPr lang="en-GB" b="1" baseline="30000" dirty="0"/>
              <a:t>22 </a:t>
            </a:r>
            <a:r>
              <a:rPr lang="en-GB" dirty="0"/>
              <a:t>But the fruit of the Spirit is love, joy, peace, patience, kindness, goodness, faithfulness, </a:t>
            </a:r>
            <a:r>
              <a:rPr lang="en-GB" b="1" baseline="30000" dirty="0"/>
              <a:t>23 </a:t>
            </a:r>
            <a:r>
              <a:rPr lang="en-GB" dirty="0"/>
              <a:t>gentleness, self-control; against such things there is no law.</a:t>
            </a:r>
          </a:p>
          <a:p>
            <a:pPr marL="0" indent="0">
              <a:buNone/>
            </a:pPr>
            <a:endParaRPr lang="en-GB" dirty="0"/>
          </a:p>
        </p:txBody>
      </p:sp>
    </p:spTree>
    <p:extLst>
      <p:ext uri="{BB962C8B-B14F-4D97-AF65-F5344CB8AC3E}">
        <p14:creationId xmlns:p14="http://schemas.microsoft.com/office/powerpoint/2010/main" val="167964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A714635-75A6-46D2-A0B0-4C89C56643E8}"/>
              </a:ext>
            </a:extLst>
          </p:cNvPr>
          <p:cNvSpPr/>
          <p:nvPr/>
        </p:nvSpPr>
        <p:spPr>
          <a:xfrm>
            <a:off x="423745" y="437786"/>
            <a:ext cx="11418849" cy="2708434"/>
          </a:xfrm>
          <a:prstGeom prst="rect">
            <a:avLst/>
          </a:prstGeom>
        </p:spPr>
        <p:txBody>
          <a:bodyPr wrap="square">
            <a:spAutoFit/>
          </a:bodyPr>
          <a:lstStyle/>
          <a:p>
            <a:r>
              <a:rPr lang="en-GB" sz="3400" dirty="0"/>
              <a:t>John 14 v9</a:t>
            </a:r>
          </a:p>
          <a:p>
            <a:r>
              <a:rPr lang="en-GB" sz="3400" dirty="0"/>
              <a:t>New American Standard Bible </a:t>
            </a:r>
          </a:p>
          <a:p>
            <a:r>
              <a:rPr lang="en-GB" sz="3400" dirty="0"/>
              <a:t>Jesus said to him, "Have I been so long with you, and yet you have not come to know Me, Philip? He who has seen Me has seen the Father; how can you say, 'Show us the Father '? </a:t>
            </a:r>
          </a:p>
        </p:txBody>
      </p:sp>
      <p:sp>
        <p:nvSpPr>
          <p:cNvPr id="4" name="Content Placeholder 2">
            <a:extLst>
              <a:ext uri="{FF2B5EF4-FFF2-40B4-BE49-F238E27FC236}">
                <a16:creationId xmlns:a16="http://schemas.microsoft.com/office/drawing/2014/main" xmlns="" id="{7BB51232-D631-47DC-A34C-3C8CF14BCAE4}"/>
              </a:ext>
            </a:extLst>
          </p:cNvPr>
          <p:cNvSpPr txBox="1">
            <a:spLocks/>
          </p:cNvSpPr>
          <p:nvPr/>
        </p:nvSpPr>
        <p:spPr>
          <a:xfrm>
            <a:off x="423745" y="4055869"/>
            <a:ext cx="10515600" cy="198809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600" dirty="0"/>
              <a:t>1 John 3 New American Standard Bible (NASB)</a:t>
            </a:r>
          </a:p>
          <a:p>
            <a:pPr marL="0" indent="0">
              <a:buFont typeface="Arial" panose="020B0604020202020204" pitchFamily="34" charset="0"/>
              <a:buNone/>
            </a:pPr>
            <a:r>
              <a:rPr lang="en-GB" sz="3600" b="1" dirty="0"/>
              <a:t>3 </a:t>
            </a:r>
            <a:r>
              <a:rPr lang="en-GB" sz="3600" dirty="0"/>
              <a:t>See [</a:t>
            </a:r>
            <a:r>
              <a:rPr lang="en-GB" sz="3600" dirty="0">
                <a:hlinkClick r:id="rId3"/>
              </a:rPr>
              <a:t>a</a:t>
            </a:r>
            <a:r>
              <a:rPr lang="en-GB" sz="3600" dirty="0"/>
              <a:t>]how great a love the Father has bestowed on us, that we would be called children of God; and </a:t>
            </a:r>
            <a:r>
              <a:rPr lang="en-GB" sz="3600" i="1" dirty="0"/>
              <a:t>such</a:t>
            </a:r>
            <a:r>
              <a:rPr lang="en-GB" sz="3600" dirty="0"/>
              <a:t> we are. For this reason the world does not know us, because it did not know Him.  </a:t>
            </a:r>
          </a:p>
          <a:p>
            <a:pPr marL="0" indent="0">
              <a:buFont typeface="Arial" panose="020B0604020202020204" pitchFamily="34" charset="0"/>
              <a:buNone/>
            </a:pPr>
            <a:endParaRPr lang="en-GB" sz="3600" dirty="0"/>
          </a:p>
        </p:txBody>
      </p:sp>
    </p:spTree>
    <p:extLst>
      <p:ext uri="{BB962C8B-B14F-4D97-AF65-F5344CB8AC3E}">
        <p14:creationId xmlns:p14="http://schemas.microsoft.com/office/powerpoint/2010/main" val="1070424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BA8D1409-6CC0-4E34-A2E0-1310AF31A898}"/>
              </a:ext>
            </a:extLst>
          </p:cNvPr>
          <p:cNvSpPr/>
          <p:nvPr/>
        </p:nvSpPr>
        <p:spPr>
          <a:xfrm>
            <a:off x="319668" y="324035"/>
            <a:ext cx="11552663" cy="6093976"/>
          </a:xfrm>
          <a:prstGeom prst="rect">
            <a:avLst/>
          </a:prstGeom>
        </p:spPr>
        <p:txBody>
          <a:bodyPr wrap="square">
            <a:spAutoFit/>
          </a:bodyPr>
          <a:lstStyle/>
          <a:p>
            <a:r>
              <a:rPr lang="en-GB" sz="3000" dirty="0"/>
              <a:t>Galatians 5</a:t>
            </a:r>
          </a:p>
          <a:p>
            <a:r>
              <a:rPr lang="en-GB" sz="3000" dirty="0"/>
              <a:t>18But if you are led by the Spirit, you are not under the Law.19Now the deeds of the flesh are evident, which are: immorality, impurity, sensuality, 20idolatry, sorcery, enmities, strife, jealousy, outbursts of anger, disputes, dissensions, factions, 21envying, drunkenness, carousing, and things like these, of which I forewarn you, just as I have forewarned you, that those who practice such things will not inherit the kingdom of God. 22But the fruit of the Spirit is love, joy, peace, patience, kindness, goodness, faithfulness, 23gentleness, self-control; against such things there is no law.24Now those who belong to Christ Jesus have crucified the flesh with its passions and desires.</a:t>
            </a:r>
          </a:p>
          <a:p>
            <a:r>
              <a:rPr lang="en-GB" sz="3000" dirty="0"/>
              <a:t>      25If we live by the Spirit, let us also walk by the Spirit. 26Let us not become boastful, challenging one another, envying one another.</a:t>
            </a:r>
          </a:p>
        </p:txBody>
      </p:sp>
    </p:spTree>
    <p:extLst>
      <p:ext uri="{BB962C8B-B14F-4D97-AF65-F5344CB8AC3E}">
        <p14:creationId xmlns:p14="http://schemas.microsoft.com/office/powerpoint/2010/main" val="97455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E4883FE-5836-4FB8-BBF0-519310712488}"/>
              </a:ext>
            </a:extLst>
          </p:cNvPr>
          <p:cNvSpPr/>
          <p:nvPr/>
        </p:nvSpPr>
        <p:spPr>
          <a:xfrm>
            <a:off x="453483" y="955431"/>
            <a:ext cx="11285034" cy="2308324"/>
          </a:xfrm>
          <a:prstGeom prst="rect">
            <a:avLst/>
          </a:prstGeom>
        </p:spPr>
        <p:txBody>
          <a:bodyPr wrap="square">
            <a:spAutoFit/>
          </a:bodyPr>
          <a:lstStyle/>
          <a:p>
            <a:pPr fontAlgn="t"/>
            <a:r>
              <a:rPr lang="en-GB" sz="3600" dirty="0"/>
              <a:t>2 Corinthians 3 v18</a:t>
            </a:r>
          </a:p>
          <a:p>
            <a:pPr fontAlgn="t"/>
            <a:r>
              <a:rPr lang="en-GB" sz="3600" dirty="0"/>
              <a:t>But we all, with unveiled face, beholding as in a mirror the glory of the Lord, are being transformed into the same image from glory to glory, just as from the Lord, the Spirit.</a:t>
            </a:r>
          </a:p>
        </p:txBody>
      </p:sp>
    </p:spTree>
    <p:extLst>
      <p:ext uri="{BB962C8B-B14F-4D97-AF65-F5344CB8AC3E}">
        <p14:creationId xmlns:p14="http://schemas.microsoft.com/office/powerpoint/2010/main" val="2758051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5CDC20-608D-45AD-B32D-836AF48EF99C}"/>
              </a:ext>
            </a:extLst>
          </p:cNvPr>
          <p:cNvSpPr>
            <a:spLocks noGrp="1"/>
          </p:cNvSpPr>
          <p:nvPr>
            <p:ph type="title"/>
          </p:nvPr>
        </p:nvSpPr>
        <p:spPr/>
        <p:txBody>
          <a:bodyPr/>
          <a:lstStyle/>
          <a:p>
            <a:r>
              <a:rPr lang="en-GB" dirty="0"/>
              <a:t>Fruit of the Flesh</a:t>
            </a:r>
          </a:p>
        </p:txBody>
      </p:sp>
      <p:sp>
        <p:nvSpPr>
          <p:cNvPr id="3" name="Content Placeholder 2">
            <a:extLst>
              <a:ext uri="{FF2B5EF4-FFF2-40B4-BE49-F238E27FC236}">
                <a16:creationId xmlns:a16="http://schemas.microsoft.com/office/drawing/2014/main" xmlns="" id="{CD951AB5-15CE-4230-8D98-BC451F607856}"/>
              </a:ext>
            </a:extLst>
          </p:cNvPr>
          <p:cNvSpPr>
            <a:spLocks noGrp="1"/>
          </p:cNvSpPr>
          <p:nvPr>
            <p:ph idx="1"/>
          </p:nvPr>
        </p:nvSpPr>
        <p:spPr/>
        <p:txBody>
          <a:bodyPr>
            <a:normAutofit fontScale="92500" lnSpcReduction="20000"/>
          </a:bodyPr>
          <a:lstStyle/>
          <a:p>
            <a:r>
              <a:rPr lang="en-GB" dirty="0"/>
              <a:t>We will experience the opposite of fruits of the spirit</a:t>
            </a:r>
          </a:p>
          <a:p>
            <a:pPr marL="0" indent="0">
              <a:buNone/>
            </a:pPr>
            <a:r>
              <a:rPr lang="en-GB" dirty="0"/>
              <a:t>Instead of Love, Feel unloved or feel have to earn love</a:t>
            </a:r>
          </a:p>
          <a:p>
            <a:pPr marL="0" indent="0">
              <a:buNone/>
            </a:pPr>
            <a:r>
              <a:rPr lang="en-GB" dirty="0"/>
              <a:t>Instead of Joy, Feel miserable, sad, depressed</a:t>
            </a:r>
          </a:p>
          <a:p>
            <a:pPr marL="0" indent="0">
              <a:buNone/>
            </a:pPr>
            <a:r>
              <a:rPr lang="en-GB" dirty="0"/>
              <a:t>Instead of peace, Feel stressed or fear</a:t>
            </a:r>
          </a:p>
          <a:p>
            <a:pPr marL="0" indent="0">
              <a:buNone/>
            </a:pPr>
            <a:r>
              <a:rPr lang="en-GB" dirty="0"/>
              <a:t>Instead of patience, will be impatient and not thinking clearly</a:t>
            </a:r>
          </a:p>
          <a:p>
            <a:pPr marL="0" indent="0">
              <a:buNone/>
            </a:pPr>
            <a:r>
              <a:rPr lang="en-GB" dirty="0"/>
              <a:t>Instead of kindness, we will be selfish or thinking selfish thoughts</a:t>
            </a:r>
          </a:p>
          <a:p>
            <a:pPr marL="0" indent="0">
              <a:buNone/>
            </a:pPr>
            <a:r>
              <a:rPr lang="en-GB" dirty="0"/>
              <a:t>Instead of faithfulness, have thoughts of giving up on ourselves or others or God, unreliable</a:t>
            </a:r>
          </a:p>
          <a:p>
            <a:pPr marL="0" indent="0">
              <a:buNone/>
            </a:pPr>
            <a:r>
              <a:rPr lang="en-GB" dirty="0"/>
              <a:t>Instead of gentleness, we will be harsh, or thinking harsh thoughts</a:t>
            </a:r>
          </a:p>
          <a:p>
            <a:pPr marL="0" indent="0">
              <a:buNone/>
            </a:pPr>
            <a:r>
              <a:rPr lang="en-GB" dirty="0"/>
              <a:t>Instead of Self control, we will be uncontrolled, or reckless or outburst of angry</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20760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859E20-7C2A-4B1B-BBE7-6C687D0A8D05}"/>
              </a:ext>
            </a:extLst>
          </p:cNvPr>
          <p:cNvSpPr>
            <a:spLocks noGrp="1"/>
          </p:cNvSpPr>
          <p:nvPr>
            <p:ph type="title"/>
          </p:nvPr>
        </p:nvSpPr>
        <p:spPr/>
        <p:txBody>
          <a:bodyPr/>
          <a:lstStyle/>
          <a:p>
            <a:r>
              <a:rPr lang="en-GB" dirty="0"/>
              <a:t>Flesh or Spirit?</a:t>
            </a:r>
          </a:p>
        </p:txBody>
      </p:sp>
      <p:sp>
        <p:nvSpPr>
          <p:cNvPr id="3" name="Content Placeholder 2">
            <a:extLst>
              <a:ext uri="{FF2B5EF4-FFF2-40B4-BE49-F238E27FC236}">
                <a16:creationId xmlns:a16="http://schemas.microsoft.com/office/drawing/2014/main" xmlns="" id="{059AD724-4C58-4A64-A362-1E682A46C0C3}"/>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77817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23A33-E2AA-4E9B-8FEC-531395EC0F0E}"/>
              </a:ext>
            </a:extLst>
          </p:cNvPr>
          <p:cNvSpPr>
            <a:spLocks noGrp="1"/>
          </p:cNvSpPr>
          <p:nvPr>
            <p:ph type="title"/>
          </p:nvPr>
        </p:nvSpPr>
        <p:spPr/>
        <p:txBody>
          <a:bodyPr/>
          <a:lstStyle/>
          <a:p>
            <a:r>
              <a:rPr lang="en-GB" dirty="0"/>
              <a:t>Process involved</a:t>
            </a:r>
          </a:p>
        </p:txBody>
      </p:sp>
      <p:sp>
        <p:nvSpPr>
          <p:cNvPr id="3" name="Content Placeholder 2">
            <a:extLst>
              <a:ext uri="{FF2B5EF4-FFF2-40B4-BE49-F238E27FC236}">
                <a16:creationId xmlns:a16="http://schemas.microsoft.com/office/drawing/2014/main" xmlns="" id="{93BDC9D5-DEE3-4441-96D5-C5669EB7B592}"/>
              </a:ext>
            </a:extLst>
          </p:cNvPr>
          <p:cNvSpPr>
            <a:spLocks noGrp="1"/>
          </p:cNvSpPr>
          <p:nvPr>
            <p:ph idx="1"/>
          </p:nvPr>
        </p:nvSpPr>
        <p:spPr>
          <a:xfrm>
            <a:off x="838200" y="1516566"/>
            <a:ext cx="10515600" cy="4660397"/>
          </a:xfrm>
        </p:spPr>
        <p:txBody>
          <a:bodyPr>
            <a:normAutofit fontScale="85000" lnSpcReduction="20000"/>
          </a:bodyPr>
          <a:lstStyle/>
          <a:p>
            <a:r>
              <a:rPr lang="en-GB" dirty="0"/>
              <a:t>Identify area God is challenging to change, usually done by suddenly being aware of negative fruit in our lives</a:t>
            </a:r>
          </a:p>
          <a:p>
            <a:r>
              <a:rPr lang="en-GB" dirty="0"/>
              <a:t>Then with help of holy spirit and likely others help to uncover what is going on and causing negative fruit to grow</a:t>
            </a:r>
          </a:p>
          <a:p>
            <a:pPr marL="0" indent="0">
              <a:buNone/>
            </a:pPr>
            <a:r>
              <a:rPr lang="en-GB" dirty="0"/>
              <a:t>	Areas to look for</a:t>
            </a:r>
          </a:p>
          <a:p>
            <a:pPr marL="0" indent="0">
              <a:buNone/>
            </a:pPr>
            <a:r>
              <a:rPr lang="en-GB" dirty="0"/>
              <a:t>	Unforgiveness and judgment</a:t>
            </a:r>
          </a:p>
          <a:p>
            <a:pPr marL="0" indent="0">
              <a:buNone/>
            </a:pPr>
            <a:r>
              <a:rPr lang="en-GB" dirty="0"/>
              <a:t>	Hurt	</a:t>
            </a:r>
          </a:p>
          <a:p>
            <a:pPr marL="0" indent="0">
              <a:buNone/>
            </a:pPr>
            <a:r>
              <a:rPr lang="en-GB" dirty="0"/>
              <a:t>	Ungodly belief (a belief that goes against what God says)</a:t>
            </a:r>
          </a:p>
          <a:p>
            <a:pPr marL="0" indent="0">
              <a:buNone/>
            </a:pPr>
            <a:r>
              <a:rPr lang="en-GB" dirty="0"/>
              <a:t>	Wrong agreement or vows</a:t>
            </a:r>
          </a:p>
          <a:p>
            <a:pPr marL="0" indent="0">
              <a:buNone/>
            </a:pPr>
            <a:r>
              <a:rPr lang="en-GB" dirty="0"/>
              <a:t>	</a:t>
            </a:r>
          </a:p>
          <a:p>
            <a:r>
              <a:rPr lang="en-GB" dirty="0"/>
              <a:t>So need to process to come to place of forgiveness, giving pain to God, repenting, breaking the lie of the ungodly belief you believe and replace with truth and repenting and breaking vow/agreement.  Good to do this all with someone.</a:t>
            </a:r>
          </a:p>
        </p:txBody>
      </p:sp>
    </p:spTree>
    <p:extLst>
      <p:ext uri="{BB962C8B-B14F-4D97-AF65-F5344CB8AC3E}">
        <p14:creationId xmlns:p14="http://schemas.microsoft.com/office/powerpoint/2010/main" val="1453798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14149</TotalTime>
  <Words>1686</Words>
  <Application>Microsoft Office PowerPoint</Application>
  <PresentationFormat>Custom</PresentationFormat>
  <Paragraphs>175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How much of God do people see in me?</vt:lpstr>
      <vt:lpstr>PowerPoint Presentation</vt:lpstr>
      <vt:lpstr>If are core belief system is based on Gods truth the fruit of this will be expressed in us having thoughts and behaviours that line up with fruits of holy spirt.</vt:lpstr>
      <vt:lpstr>PowerPoint Presentation</vt:lpstr>
      <vt:lpstr>PowerPoint Presentation</vt:lpstr>
      <vt:lpstr>PowerPoint Presentation</vt:lpstr>
      <vt:lpstr>Fruit of the Flesh</vt:lpstr>
      <vt:lpstr>Flesh or Spirit?</vt:lpstr>
      <vt:lpstr>Process involved</vt:lpstr>
      <vt:lpstr>So the challenge</vt:lpstr>
      <vt:lpstr>When I sin I repent,  I have confident that I can still worship him and he loves me.</vt:lpstr>
      <vt:lpstr>When I sin I repent, but still feel like I have to earn God’s love or I can’t be close till I have done something good for him</vt:lpstr>
      <vt:lpstr>How do we live in more of the reality that we are children of God?</vt:lpstr>
      <vt:lpstr>How do we live in more of the truth that we are Childern?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in confidence of being Child of God</dc:title>
  <dc:creator>Paul Stevens</dc:creator>
  <cp:lastModifiedBy>HBC Office.</cp:lastModifiedBy>
  <cp:revision>19</cp:revision>
  <cp:lastPrinted>2019-03-10T08:43:44Z</cp:lastPrinted>
  <dcterms:created xsi:type="dcterms:W3CDTF">2019-02-09T14:57:34Z</dcterms:created>
  <dcterms:modified xsi:type="dcterms:W3CDTF">2019-05-08T11:15:26Z</dcterms:modified>
</cp:coreProperties>
</file>