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64" r:id="rId3"/>
    <p:sldId id="265" r:id="rId4"/>
    <p:sldId id="267" r:id="rId5"/>
    <p:sldId id="269" r:id="rId6"/>
    <p:sldId id="270" r:id="rId7"/>
    <p:sldId id="271" r:id="rId8"/>
    <p:sldId id="272" r:id="rId9"/>
    <p:sldId id="273" r:id="rId10"/>
    <p:sldId id="2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298" autoAdjust="0"/>
  </p:normalViewPr>
  <p:slideViewPr>
    <p:cSldViewPr>
      <p:cViewPr varScale="1">
        <p:scale>
          <a:sx n="46" d="100"/>
          <a:sy n="46" d="100"/>
        </p:scale>
        <p:origin x="-2076" y="-96"/>
      </p:cViewPr>
      <p:guideLst>
        <p:guide orient="horz" pos="2160"/>
        <p:guide pos="2880"/>
      </p:guideLst>
    </p:cSldViewPr>
  </p:slideViewPr>
  <p:notesTextViewPr>
    <p:cViewPr>
      <p:scale>
        <a:sx n="1" d="1"/>
        <a:sy n="1" d="1"/>
      </p:scale>
      <p:origin x="0" y="0"/>
    </p:cViewPr>
  </p:notesTextViewPr>
  <p:sorterViewPr>
    <p:cViewPr>
      <p:scale>
        <a:sx n="100" d="100"/>
        <a:sy n="100" d="100"/>
      </p:scale>
      <p:origin x="0" y="5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8F1B3-AEA4-461D-A700-A3B45666F1D5}" type="datetimeFigureOut">
              <a:rPr lang="en-GB" smtClean="0"/>
              <a:t>08/05/2015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1A2FB9-C57F-4D9E-A870-436457FA6A34}" type="slidenum">
              <a:rPr lang="en-GB" smtClean="0"/>
              <a:t>‹#›</a:t>
            </a:fld>
            <a:endParaRPr lang="en-GB"/>
          </a:p>
        </p:txBody>
      </p:sp>
    </p:spTree>
    <p:extLst>
      <p:ext uri="{BB962C8B-B14F-4D97-AF65-F5344CB8AC3E}">
        <p14:creationId xmlns:p14="http://schemas.microsoft.com/office/powerpoint/2010/main" val="1197923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God’s posture towards humanity is one of pleasure—fundamentally He loves and smiles when He looks at us! He is for us. Yet He is also a holy God (represented by the halo). While He loves us so deeply, God also hates sin for the basic fact that it stands in direct opposition to His very identity and rule.</a:t>
            </a:r>
          </a:p>
          <a:p>
            <a:r>
              <a:rPr lang="en-GB" dirty="0" smtClean="0"/>
              <a:t>WITH: To draw us closer to Him, God comes to be with us, revealing His nature and love to us in more tangible ways. The Old Testament is full of moments when He was with His people: the call of Abraham, Moses at the burning bush, Ruth when she chose the God of Naomi, Jeremiah in the pit, Daniel in the lions’ den.</a:t>
            </a:r>
          </a:p>
          <a:p>
            <a:r>
              <a:rPr lang="en-GB" dirty="0" smtClean="0"/>
              <a:t>But this is not enough. When God is with us, He is still holy and, to sinful humanity, too different and unattainable to follow consistently. We fail at keeping</a:t>
            </a:r>
          </a:p>
          <a:p>
            <a:r>
              <a:rPr lang="en-GB" dirty="0" smtClean="0"/>
              <a:t>His law and thus end up discouraged (the grumpy face!) both at our own sin and God’s otherness.</a:t>
            </a:r>
          </a:p>
          <a:p>
            <a:r>
              <a:rPr lang="en-GB" dirty="0" smtClean="0"/>
              <a:t>ONE OF: The crucial shift is when God becomes one of us—the incarnation. </a:t>
            </a:r>
          </a:p>
          <a:p>
            <a:r>
              <a:rPr lang="en-GB" dirty="0" smtClean="0"/>
              <a:t>But God doesn’t stop there. There’s even better news: In Jesus, God becomes One Of us. “For In Christ lives all the fullness of God In a human body” (Colossians 2:9). Eugene Peterson says it this way in The Message: “The Word became flesh and blood and moved into the </a:t>
            </a:r>
            <a:r>
              <a:rPr lang="en-GB" dirty="0" err="1" smtClean="0"/>
              <a:t>neighborhood</a:t>
            </a:r>
            <a:r>
              <a:rPr lang="en-GB" dirty="0" smtClean="0"/>
              <a:t>” (John 1:14).</a:t>
            </a:r>
          </a:p>
          <a:p>
            <a:r>
              <a:rPr lang="en-GB" dirty="0" smtClean="0"/>
              <a:t>God moved into OUR neighbourhood! Jesus puts on human flesh (here represented by the baseball cap), and at last our hearts</a:t>
            </a:r>
          </a:p>
          <a:p>
            <a:r>
              <a:rPr lang="en-GB" dirty="0" smtClean="0"/>
              <a:t>can stop striving. We see what it means to belong to our heavenly Father when we look at Jesus; we see how our lives can be transformed when the Holy Spirit is allowed to lead us so closely. The frown turns into a smile!</a:t>
            </a:r>
          </a:p>
          <a:p>
            <a:r>
              <a:rPr lang="en-GB" dirty="0" smtClean="0"/>
              <a:t>IN: Finally God can be in us—as we welcome, receive and serve Jesus. As the Holy Spirit comes to live in us, not only do we smile but we also start to take on the character and identity of God—His holiness.</a:t>
            </a:r>
          </a:p>
          <a:p>
            <a:r>
              <a:rPr lang="en-GB" dirty="0" smtClean="0"/>
              <a:t>The outcome of this process is that Jesus creates a multiplying movement—by commissioning us frail mortals, who have God in us—to go and represent Him in the world.</a:t>
            </a:r>
          </a:p>
          <a:p>
            <a:endParaRPr lang="en-GB" dirty="0"/>
          </a:p>
        </p:txBody>
      </p:sp>
      <p:sp>
        <p:nvSpPr>
          <p:cNvPr id="4" name="Slide Number Placeholder 3"/>
          <p:cNvSpPr>
            <a:spLocks noGrp="1"/>
          </p:cNvSpPr>
          <p:nvPr>
            <p:ph type="sldNum" sz="quarter" idx="10"/>
          </p:nvPr>
        </p:nvSpPr>
        <p:spPr/>
        <p:txBody>
          <a:bodyPr/>
          <a:lstStyle/>
          <a:p>
            <a:fld id="{261A2FB9-C57F-4D9E-A870-436457FA6A34}" type="slidenum">
              <a:rPr lang="en-GB" smtClean="0"/>
              <a:t>2</a:t>
            </a:fld>
            <a:endParaRPr lang="en-GB"/>
          </a:p>
        </p:txBody>
      </p:sp>
    </p:spTree>
    <p:extLst>
      <p:ext uri="{BB962C8B-B14F-4D97-AF65-F5344CB8AC3E}">
        <p14:creationId xmlns:p14="http://schemas.microsoft.com/office/powerpoint/2010/main" val="1819828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61A2FB9-C57F-4D9E-A870-436457FA6A34}" type="slidenum">
              <a:rPr lang="en-GB" smtClean="0"/>
              <a:t>3</a:t>
            </a:fld>
            <a:endParaRPr lang="en-GB"/>
          </a:p>
        </p:txBody>
      </p:sp>
    </p:spTree>
    <p:extLst>
      <p:ext uri="{BB962C8B-B14F-4D97-AF65-F5344CB8AC3E}">
        <p14:creationId xmlns:p14="http://schemas.microsoft.com/office/powerpoint/2010/main" val="401638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 the sick who are there and tell them, “The Kingdom of God has come near to you” (Luke 10:9).</a:t>
            </a:r>
          </a:p>
          <a:p>
            <a:endParaRPr lang="en-GB" dirty="0" smtClean="0"/>
          </a:p>
          <a:p>
            <a:r>
              <a:rPr lang="en-GB" dirty="0" smtClean="0"/>
              <a:t>As you begin to identify your Person of Peace, the obvious next issue is what you can do to be proactive in drawing them to the Lord.</a:t>
            </a:r>
          </a:p>
          <a:p>
            <a:r>
              <a:rPr lang="en-GB" dirty="0" smtClean="0"/>
              <a:t>After all, it is all very well identifying people who are open to Jesus as He lives through me, but that is of no use eternally if they never join me on the journey of discipleship.</a:t>
            </a:r>
          </a:p>
          <a:p>
            <a:r>
              <a:rPr lang="en-GB" dirty="0" smtClean="0"/>
              <a:t>The next step boils down to a simple principle:</a:t>
            </a:r>
          </a:p>
          <a:p>
            <a:r>
              <a:rPr lang="en-GB" dirty="0" smtClean="0"/>
              <a:t>Treat your non-Christian friends the same way you treat your Christian friends.</a:t>
            </a:r>
          </a:p>
          <a:p>
            <a:endParaRPr lang="en-GB" dirty="0" smtClean="0"/>
          </a:p>
          <a:p>
            <a:r>
              <a:rPr lang="en-GB" dirty="0" smtClean="0"/>
              <a:t>If one of my Christian friends says that he’s feeling unwell, my response is to offer to pray for them—right then. </a:t>
            </a:r>
          </a:p>
          <a:p>
            <a:r>
              <a:rPr lang="en-GB" dirty="0" smtClean="0"/>
              <a:t>I’ll place a hand on their shoulder and pray a simple prayer of faith.</a:t>
            </a:r>
          </a:p>
          <a:p>
            <a:endParaRPr lang="en-GB" dirty="0" smtClean="0"/>
          </a:p>
          <a:p>
            <a:r>
              <a:rPr lang="en-GB" dirty="0" smtClean="0"/>
              <a:t>Why can’t we do the same with our non-Christian friends?</a:t>
            </a:r>
          </a:p>
          <a:p>
            <a:r>
              <a:rPr lang="en-GB" dirty="0" smtClean="0"/>
              <a:t>Whenever I’ve done so, two things happen:</a:t>
            </a:r>
          </a:p>
          <a:p>
            <a:r>
              <a:rPr lang="en-GB" dirty="0" smtClean="0"/>
              <a:t>1. Jesus heals them—which leads to some really fun conversations (“So then, what do you reckon happened there?”)</a:t>
            </a:r>
          </a:p>
          <a:p>
            <a:r>
              <a:rPr lang="en-GB" dirty="0" smtClean="0"/>
              <a:t>2. They aren’t (fully) healed, but they are really touched by what they receive as an authentic expression of love and compassion.</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61A2FB9-C57F-4D9E-A870-436457FA6A34}" type="slidenum">
              <a:rPr lang="en-GB" smtClean="0"/>
              <a:t>5</a:t>
            </a:fld>
            <a:endParaRPr lang="en-GB"/>
          </a:p>
        </p:txBody>
      </p:sp>
    </p:spTree>
    <p:extLst>
      <p:ext uri="{BB962C8B-B14F-4D97-AF65-F5344CB8AC3E}">
        <p14:creationId xmlns:p14="http://schemas.microsoft.com/office/powerpoint/2010/main" val="391533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 the sick who are there and tell them, “The Kingdom of God has come near to you” (Luke 10:9).</a:t>
            </a:r>
          </a:p>
          <a:p>
            <a:endParaRPr lang="en-GB" dirty="0" smtClean="0"/>
          </a:p>
          <a:p>
            <a:r>
              <a:rPr lang="en-GB" dirty="0" smtClean="0"/>
              <a:t>Matt 17: 19 </a:t>
            </a:r>
          </a:p>
          <a:p>
            <a:r>
              <a:rPr lang="en-GB" dirty="0" smtClean="0"/>
              <a:t>Then the disciples came to Jesus privately and said, "Why could we not drive it out?“ And He said to them, "Because of the littleness of your faith; for truly I say to you, if you have faith the size of a mustard seed, you will say to this mountain, 'Move from here to there,' and it will move; and nothing will be impossible to you.</a:t>
            </a:r>
          </a:p>
          <a:p>
            <a:endParaRPr lang="en-GB" dirty="0" smtClean="0"/>
          </a:p>
          <a:p>
            <a:r>
              <a:rPr lang="en-GB" dirty="0" smtClean="0"/>
              <a:t>My faith for healing and deliverance greatly increased from what Jesus calls ‘so little’ to ‘as small as a mustard seed’, when I heard these simple words ‘the Father wants his children well’.</a:t>
            </a:r>
          </a:p>
          <a:p>
            <a:r>
              <a:rPr lang="en-GB" dirty="0" smtClean="0"/>
              <a:t>For me that changed everything, hearing that simple word took my general anticipation from ‘God can heal’ to ‘God will heal’.</a:t>
            </a:r>
          </a:p>
          <a:p>
            <a:r>
              <a:rPr lang="en-GB" dirty="0" smtClean="0"/>
              <a:t>Now I’m determined to keep on praying for the sick until one of three things happen,</a:t>
            </a:r>
          </a:p>
          <a:p>
            <a:r>
              <a:rPr lang="en-GB" dirty="0" smtClean="0"/>
              <a:t>The sick get healed</a:t>
            </a:r>
          </a:p>
          <a:p>
            <a:r>
              <a:rPr lang="en-GB" dirty="0" smtClean="0"/>
              <a:t>They die and go to heaven (where healing is complete and eternal)</a:t>
            </a:r>
          </a:p>
          <a:p>
            <a:r>
              <a:rPr lang="en-GB" dirty="0" smtClean="0"/>
              <a:t>Jesus returns (and the Kingdom of God comes in its fullness)</a:t>
            </a:r>
          </a:p>
          <a:p>
            <a:endParaRPr lang="en-GB" dirty="0" smtClean="0"/>
          </a:p>
          <a:p>
            <a:r>
              <a:rPr lang="en-GB" dirty="0" smtClean="0"/>
              <a:t>This is the only way I can live now. God has graciously spoken so clearly and so simply and now I have faith for these things.</a:t>
            </a:r>
          </a:p>
          <a:p>
            <a:r>
              <a:rPr lang="en-GB" dirty="0" smtClean="0"/>
              <a:t>So if today I were confronted by a similar situation to that which met the disciples as they came down from the mountain my faith would tell me that God wants the little boy delivered – however strong the demon might be.</a:t>
            </a:r>
          </a:p>
          <a:p>
            <a:r>
              <a:rPr lang="en-GB" dirty="0" smtClean="0"/>
              <a:t>But that was not the disciple’s faith.  Like me on so many occasions they only had a faith to try but not a faith to succeed. They had seen it happen before – people getting delivered – so they thought it might happen again. But that’s not mountain moving faith. That’s more hope than faith.</a:t>
            </a:r>
          </a:p>
          <a:p>
            <a:r>
              <a:rPr lang="en-GB" dirty="0" smtClean="0"/>
              <a:t>Of course Jesus stepped in and helped the boy and I’m sure that’s happened many times in my life as I’ve prayed more in hope than faith. But like you I’ve wanted to learn how to grow in the naturally supernatural life and this has led me to the place that I’m at now.</a:t>
            </a:r>
          </a:p>
          <a:p>
            <a:r>
              <a:rPr lang="en-GB" dirty="0" smtClean="0"/>
              <a:t>If we do not have the humility to keep on asking the Lord for a word that gives us faith we will tend to approach these areas with excuses rather than solutions.</a:t>
            </a:r>
          </a:p>
          <a:p>
            <a:r>
              <a:rPr lang="en-GB" dirty="0" smtClean="0"/>
              <a:t>Perhaps we will come up with ‘theological reasons’ that excuse our inabilities. Perhaps we will say ‘God doesn’t heal today’ or ‘it must be Gods will that you’re sick’ (Yuk! I can’t stand Christian fatalism!). Maybe we will say that healing is not our gift. Perhaps we’ll just ignore the problem and hope it goes away.</a:t>
            </a:r>
          </a:p>
          <a:p>
            <a:r>
              <a:rPr lang="en-GB" dirty="0" smtClean="0"/>
              <a:t>All in all these alternative solutions tend to mean that when it comes to living a life </a:t>
            </a:r>
            <a:r>
              <a:rPr lang="en-GB" dirty="0" err="1" smtClean="0"/>
              <a:t>modeled</a:t>
            </a:r>
            <a:r>
              <a:rPr lang="en-GB" dirty="0" smtClean="0"/>
              <a:t> on the life of Jesus we operate more as functional agnostics than anything else. We believe that the supernatural life could be possible we’re just not sure that it will be possible – for us.</a:t>
            </a:r>
          </a:p>
          <a:p>
            <a:endParaRPr lang="en-GB" dirty="0" smtClean="0"/>
          </a:p>
          <a:p>
            <a:r>
              <a:rPr lang="en-GB" dirty="0" smtClean="0"/>
              <a:t>Of course I recognize that this is partly because so much so-called ‘supernatural ministry’ looks so repellent – more like a traveling circus than anything else. But this should not prevent us from seeking to be like Jesus in all he did.</a:t>
            </a:r>
          </a:p>
          <a:p>
            <a:endParaRPr lang="en-GB" dirty="0" smtClean="0"/>
          </a:p>
          <a:p>
            <a:r>
              <a:rPr lang="en-GB" dirty="0" smtClean="0"/>
              <a:t>So let’s go back to beginning; do you have a ‘word’ for the supernatural life – for healing and deliverance? If not why not? The counsel of Jesus appears to be that we should fast and pray until we hear it. (Mark 9:29)</a:t>
            </a:r>
          </a:p>
          <a:p>
            <a:endParaRPr lang="en-GB" dirty="0" smtClean="0"/>
          </a:p>
          <a:p>
            <a:r>
              <a:rPr lang="en-GB" dirty="0" smtClean="0"/>
              <a:t>We can live the naturally supernatural lifestyle but to do it we have to stop living as functional agnostics.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261A2FB9-C57F-4D9E-A870-436457FA6A34}" type="slidenum">
              <a:rPr lang="en-GB" smtClean="0"/>
              <a:t>6</a:t>
            </a:fld>
            <a:endParaRPr lang="en-GB"/>
          </a:p>
        </p:txBody>
      </p:sp>
    </p:spTree>
    <p:extLst>
      <p:ext uri="{BB962C8B-B14F-4D97-AF65-F5344CB8AC3E}">
        <p14:creationId xmlns:p14="http://schemas.microsoft.com/office/powerpoint/2010/main" val="391533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boiled things down to four questions that we ask (internally) when with a Person of Peace. They are:</a:t>
            </a:r>
          </a:p>
          <a:p>
            <a:r>
              <a:rPr lang="en-GB" dirty="0" smtClean="0"/>
              <a:t>1. Can I Pray for You?</a:t>
            </a:r>
          </a:p>
          <a:p>
            <a:r>
              <a:rPr lang="en-GB" dirty="0" smtClean="0"/>
              <a:t>2. Can I Serve You?</a:t>
            </a:r>
          </a:p>
          <a:p>
            <a:r>
              <a:rPr lang="en-GB" dirty="0" smtClean="0"/>
              <a:t>3. Can I Share My Story?</a:t>
            </a:r>
          </a:p>
          <a:p>
            <a:r>
              <a:rPr lang="en-GB" dirty="0" smtClean="0"/>
              <a:t>4. Can I Share God’s Story?</a:t>
            </a:r>
          </a:p>
          <a:p>
            <a:endParaRPr lang="en-GB" dirty="0"/>
          </a:p>
        </p:txBody>
      </p:sp>
      <p:sp>
        <p:nvSpPr>
          <p:cNvPr id="4" name="Slide Number Placeholder 3"/>
          <p:cNvSpPr>
            <a:spLocks noGrp="1"/>
          </p:cNvSpPr>
          <p:nvPr>
            <p:ph type="sldNum" sz="quarter" idx="10"/>
          </p:nvPr>
        </p:nvSpPr>
        <p:spPr/>
        <p:txBody>
          <a:bodyPr/>
          <a:lstStyle/>
          <a:p>
            <a:fld id="{261A2FB9-C57F-4D9E-A870-436457FA6A34}" type="slidenum">
              <a:rPr lang="en-GB" smtClean="0"/>
              <a:t>7</a:t>
            </a:fld>
            <a:endParaRPr lang="en-GB"/>
          </a:p>
        </p:txBody>
      </p:sp>
    </p:spTree>
    <p:extLst>
      <p:ext uri="{BB962C8B-B14F-4D97-AF65-F5344CB8AC3E}">
        <p14:creationId xmlns:p14="http://schemas.microsoft.com/office/powerpoint/2010/main" val="1440924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Can I Pray for You?</a:t>
            </a:r>
          </a:p>
          <a:p>
            <a:r>
              <a:rPr lang="en-GB" dirty="0" smtClean="0"/>
              <a:t>Our starting place is an intentional openness to pray for those with whom we are starting to form community.</a:t>
            </a:r>
          </a:p>
          <a:p>
            <a:r>
              <a:rPr lang="en-GB" dirty="0" smtClean="0"/>
              <a:t>This first question keeps us humble and dependent upon God. Most leaders are pretty competent at organizing things; so serving others can easily be done in our own strength—not the wisest (or most effective) way to win someone to Jesus.</a:t>
            </a:r>
          </a:p>
          <a:p>
            <a:r>
              <a:rPr lang="en-GB" dirty="0" smtClean="0"/>
              <a:t>This is all about Jesus and His Kingdom, so we always reckon that He loves to be involved in extending His rule even more than we do!</a:t>
            </a:r>
          </a:p>
          <a:p>
            <a:r>
              <a:rPr lang="en-GB" dirty="0" smtClean="0"/>
              <a:t>If you’re still nervous about stepping out in faith like this, here’s an interesting anecdote: I have been turned down when offering to pray for someone—but only by Christians. My </a:t>
            </a:r>
            <a:r>
              <a:rPr lang="en-GB" dirty="0" err="1" smtClean="0"/>
              <a:t>unchurched</a:t>
            </a:r>
            <a:r>
              <a:rPr lang="en-GB" dirty="0" smtClean="0"/>
              <a:t> friends have never refused!</a:t>
            </a:r>
          </a:p>
          <a:p>
            <a:r>
              <a:rPr lang="en-GB" dirty="0" smtClean="0"/>
              <a:t>2. Can I Serve You?</a:t>
            </a:r>
          </a:p>
          <a:p>
            <a:r>
              <a:rPr lang="en-GB" dirty="0" smtClean="0"/>
              <a:t>There will be lots of practical ways to serve, love and “one another” People of Peace and their </a:t>
            </a:r>
            <a:r>
              <a:rPr lang="en-GB" dirty="0" err="1" smtClean="0"/>
              <a:t>oikos</a:t>
            </a:r>
            <a:r>
              <a:rPr lang="en-GB" dirty="0" smtClean="0"/>
              <a:t> relationships. Clearly, this is a wonderful way to express the reality of the Kingdom of God in tangible ways.</a:t>
            </a:r>
          </a:p>
          <a:p>
            <a:r>
              <a:rPr lang="en-GB" dirty="0" smtClean="0"/>
              <a:t>Your mission context will determine exactly what this might look like. Reaching the urban poor is different from serving secondary school  kids or the upper middle classes in the suburbs. But the principle of loving service is the underlying theme.</a:t>
            </a:r>
          </a:p>
          <a:p>
            <a:r>
              <a:rPr lang="en-GB" dirty="0" smtClean="0"/>
              <a:t>As I noted earlier, the temptation can be to jump to this as a safe zone, so make sure that you aren’t doing this and skipping the “naturally supernatural” aspect of your witness.</a:t>
            </a:r>
          </a:p>
          <a:p>
            <a:r>
              <a:rPr lang="en-GB" dirty="0" smtClean="0"/>
              <a:t>3. Can I Share My Story?</a:t>
            </a:r>
          </a:p>
          <a:p>
            <a:r>
              <a:rPr lang="en-GB" dirty="0" smtClean="0"/>
              <a:t>In addition to being naturally supernatural and serving, we are also attentive to moments when we can share part of our story. Whether it is how we came to Jesus, significant moments along the way since then, or simply something He has done in the past seven days, these are our stories—and friends share their stories with one other.</a:t>
            </a:r>
          </a:p>
          <a:p>
            <a:r>
              <a:rPr lang="en-GB" dirty="0" smtClean="0"/>
              <a:t>Of course, my assumption here is that you already have a listening posture with the lost people you encounter, which is part of how you identify a Person of Peace</a:t>
            </a:r>
          </a:p>
          <a:p>
            <a:r>
              <a:rPr lang="en-GB" dirty="0" smtClean="0"/>
              <a:t>We need to be people who take time to listen, to genuinely know those we love and are called to love intentionally. The benefit of living like this is that it is not abrasive or rude when we share parts of our story about how Jesus has impacted us. In fact, it feels entirely appropriate and normal.</a:t>
            </a:r>
          </a:p>
          <a:p>
            <a:r>
              <a:rPr lang="en-GB" dirty="0" smtClean="0"/>
              <a:t>4. Can I Share God’s Story?</a:t>
            </a:r>
          </a:p>
          <a:p>
            <a:r>
              <a:rPr lang="en-GB" dirty="0" smtClean="0"/>
              <a:t>There comes a time and a place where we simply have to share the content of the gospel. That will involve us summoning courage, praying internally and opening our mouth to speak! Do you remember the bit about feeling like a lamb walking through a field of wolves? Jesus knows it will be scary, but having acknowledged that, He then doesn’t let us off the hook for witnessing.</a:t>
            </a:r>
          </a:p>
          <a:p>
            <a:r>
              <a:rPr lang="en-GB" dirty="0" smtClean="0"/>
              <a:t>Sometimes you will simply be sharing one idea, Scripture or insight about God. Other times, it might be some of the core content of the gospel, in a way that is appropriate for that person and the context you are in.</a:t>
            </a:r>
          </a:p>
          <a:p>
            <a:r>
              <a:rPr lang="en-GB" dirty="0" smtClean="0"/>
              <a:t>A lot is written about this aspect of evangelism, and there are plenty of great materials that can fill gaps in your knowledge of the Good News (e.g., what is the evidence for the existence of Jesus? Did He really rise from the dead? What about other religions?).</a:t>
            </a:r>
          </a:p>
          <a:p>
            <a:endParaRPr lang="en-GB" dirty="0"/>
          </a:p>
        </p:txBody>
      </p:sp>
      <p:sp>
        <p:nvSpPr>
          <p:cNvPr id="4" name="Slide Number Placeholder 3"/>
          <p:cNvSpPr>
            <a:spLocks noGrp="1"/>
          </p:cNvSpPr>
          <p:nvPr>
            <p:ph type="sldNum" sz="quarter" idx="10"/>
          </p:nvPr>
        </p:nvSpPr>
        <p:spPr/>
        <p:txBody>
          <a:bodyPr/>
          <a:lstStyle/>
          <a:p>
            <a:fld id="{261A2FB9-C57F-4D9E-A870-436457FA6A34}" type="slidenum">
              <a:rPr lang="en-GB" smtClean="0"/>
              <a:t>8</a:t>
            </a:fld>
            <a:endParaRPr lang="en-GB"/>
          </a:p>
        </p:txBody>
      </p:sp>
    </p:spTree>
    <p:extLst>
      <p:ext uri="{BB962C8B-B14F-4D97-AF65-F5344CB8AC3E}">
        <p14:creationId xmlns:p14="http://schemas.microsoft.com/office/powerpoint/2010/main" val="3915338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boiled things down to four questions that we ask (internally) when with a Person of Peace. They are:</a:t>
            </a:r>
          </a:p>
          <a:p>
            <a:r>
              <a:rPr lang="en-GB" dirty="0" smtClean="0"/>
              <a:t>1. Can I Pray for You?</a:t>
            </a:r>
          </a:p>
          <a:p>
            <a:r>
              <a:rPr lang="en-GB" dirty="0" smtClean="0"/>
              <a:t>2. Can I Serve You?</a:t>
            </a:r>
          </a:p>
          <a:p>
            <a:r>
              <a:rPr lang="en-GB" dirty="0" smtClean="0"/>
              <a:t>3. Can I Share My Story?</a:t>
            </a:r>
          </a:p>
          <a:p>
            <a:r>
              <a:rPr lang="en-GB" dirty="0" smtClean="0"/>
              <a:t>4. Can I Share God’s Story?</a:t>
            </a:r>
          </a:p>
          <a:p>
            <a:endParaRPr lang="en-GB" dirty="0" smtClean="0"/>
          </a:p>
          <a:p>
            <a:r>
              <a:rPr lang="en-GB" dirty="0" smtClean="0"/>
              <a:t>It is worth memorizing these questions, and seeing them as tools to select from in</a:t>
            </a:r>
          </a:p>
          <a:p>
            <a:r>
              <a:rPr lang="en-GB" dirty="0" smtClean="0"/>
              <a:t>the different conversations and situations you experience. Ask yourself:</a:t>
            </a:r>
          </a:p>
          <a:p>
            <a:r>
              <a:rPr lang="en-GB" dirty="0" smtClean="0"/>
              <a:t>• What is the story of this person?</a:t>
            </a:r>
          </a:p>
          <a:p>
            <a:r>
              <a:rPr lang="en-GB" dirty="0" smtClean="0"/>
              <a:t>• What is my history with them?</a:t>
            </a:r>
          </a:p>
          <a:p>
            <a:r>
              <a:rPr lang="en-GB" dirty="0" smtClean="0"/>
              <a:t>• What would be most helpful?</a:t>
            </a:r>
          </a:p>
          <a:p>
            <a:r>
              <a:rPr lang="en-GB" dirty="0" smtClean="0"/>
              <a:t>• How does the Holy Spirit seem to be at work right now?</a:t>
            </a:r>
          </a:p>
          <a:p>
            <a:r>
              <a:rPr lang="en-GB" dirty="0" smtClean="0"/>
              <a:t>• How can I step back to make room for the Holy Spirit to step forward?</a:t>
            </a:r>
          </a:p>
          <a:p>
            <a:endParaRPr lang="en-GB" dirty="0" smtClean="0"/>
          </a:p>
          <a:p>
            <a:r>
              <a:rPr lang="en-GB" dirty="0" smtClean="0"/>
              <a:t>Then go for it!</a:t>
            </a:r>
            <a:endParaRPr lang="en-GB" dirty="0"/>
          </a:p>
        </p:txBody>
      </p:sp>
      <p:sp>
        <p:nvSpPr>
          <p:cNvPr id="4" name="Slide Number Placeholder 3"/>
          <p:cNvSpPr>
            <a:spLocks noGrp="1"/>
          </p:cNvSpPr>
          <p:nvPr>
            <p:ph type="sldNum" sz="quarter" idx="10"/>
          </p:nvPr>
        </p:nvSpPr>
        <p:spPr/>
        <p:txBody>
          <a:bodyPr/>
          <a:lstStyle/>
          <a:p>
            <a:fld id="{261A2FB9-C57F-4D9E-A870-436457FA6A34}" type="slidenum">
              <a:rPr lang="en-GB" smtClean="0"/>
              <a:t>9</a:t>
            </a:fld>
            <a:endParaRPr lang="en-GB"/>
          </a:p>
        </p:txBody>
      </p:sp>
    </p:spTree>
    <p:extLst>
      <p:ext uri="{BB962C8B-B14F-4D97-AF65-F5344CB8AC3E}">
        <p14:creationId xmlns:p14="http://schemas.microsoft.com/office/powerpoint/2010/main" val="1440924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identify seven markers of a </a:t>
            </a:r>
            <a:r>
              <a:rPr lang="en-GB" smtClean="0"/>
              <a:t>Person of Peace</a:t>
            </a:r>
            <a:r>
              <a:rPr lang="en-GB" dirty="0" smtClean="0"/>
              <a:t>. They suggest we use:</a:t>
            </a:r>
          </a:p>
          <a:p>
            <a:r>
              <a:rPr lang="en-GB" dirty="0" smtClean="0"/>
              <a:t>• Perception – sensing the Person of Peace’s openness to God.</a:t>
            </a:r>
          </a:p>
          <a:p>
            <a:r>
              <a:rPr lang="en-GB" dirty="0" smtClean="0"/>
              <a:t>• Presence – when you are present in a situation, you naturally draw Persons of</a:t>
            </a:r>
          </a:p>
          <a:p>
            <a:r>
              <a:rPr lang="en-GB" dirty="0" smtClean="0"/>
              <a:t>Peace to you because of your (Jesus-inspired) difference.</a:t>
            </a:r>
          </a:p>
          <a:p>
            <a:r>
              <a:rPr lang="en-GB" dirty="0" smtClean="0"/>
              <a:t>• Proclamation – speaking as Jesus would and seeing who responds.</a:t>
            </a:r>
          </a:p>
          <a:p>
            <a:r>
              <a:rPr lang="en-GB" dirty="0" smtClean="0"/>
              <a:t>• Passing Relationships – brief moments when you influence someone you will</a:t>
            </a:r>
          </a:p>
          <a:p>
            <a:r>
              <a:rPr lang="en-GB" dirty="0" smtClean="0"/>
              <a:t>otherwise not encounter again, such as at the checkout or on a plane.</a:t>
            </a:r>
          </a:p>
          <a:p>
            <a:r>
              <a:rPr lang="en-GB" dirty="0" smtClean="0"/>
              <a:t>• Permanent Relationships – those long-term connections with family and close</a:t>
            </a:r>
          </a:p>
          <a:p>
            <a:r>
              <a:rPr lang="en-GB" dirty="0" smtClean="0"/>
              <a:t>friends.</a:t>
            </a:r>
          </a:p>
          <a:p>
            <a:r>
              <a:rPr lang="en-GB" dirty="0" smtClean="0"/>
              <a:t>• Preparation – you cultivate the ground through your </a:t>
            </a:r>
            <a:r>
              <a:rPr lang="en-GB" dirty="0" err="1" smtClean="0"/>
              <a:t>ongoing</a:t>
            </a:r>
            <a:r>
              <a:rPr lang="en-GB" dirty="0" smtClean="0"/>
              <a:t> activities.</a:t>
            </a:r>
          </a:p>
          <a:p>
            <a:r>
              <a:rPr lang="en-GB" dirty="0" smtClean="0"/>
              <a:t>• Power – allowing God to impact people, for instance, through healing</a:t>
            </a:r>
          </a:p>
          <a:p>
            <a:endParaRPr lang="en-GB" dirty="0"/>
          </a:p>
        </p:txBody>
      </p:sp>
      <p:sp>
        <p:nvSpPr>
          <p:cNvPr id="4" name="Slide Number Placeholder 3"/>
          <p:cNvSpPr>
            <a:spLocks noGrp="1"/>
          </p:cNvSpPr>
          <p:nvPr>
            <p:ph type="sldNum" sz="quarter" idx="10"/>
          </p:nvPr>
        </p:nvSpPr>
        <p:spPr/>
        <p:txBody>
          <a:bodyPr/>
          <a:lstStyle/>
          <a:p>
            <a:fld id="{261A2FB9-C57F-4D9E-A870-436457FA6A34}" type="slidenum">
              <a:rPr lang="en-GB" smtClean="0"/>
              <a:t>10</a:t>
            </a:fld>
            <a:endParaRPr lang="en-GB"/>
          </a:p>
        </p:txBody>
      </p:sp>
    </p:spTree>
    <p:extLst>
      <p:ext uri="{BB962C8B-B14F-4D97-AF65-F5344CB8AC3E}">
        <p14:creationId xmlns:p14="http://schemas.microsoft.com/office/powerpoint/2010/main" val="3915338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72939E-A6B7-4D84-A0CB-A887A427A28C}"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15072422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72939E-A6B7-4D84-A0CB-A887A427A28C}"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4357506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72939E-A6B7-4D84-A0CB-A887A427A28C}"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18308526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72939E-A6B7-4D84-A0CB-A887A427A28C}"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7417703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72939E-A6B7-4D84-A0CB-A887A427A28C}"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32046574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72939E-A6B7-4D84-A0CB-A887A427A28C}" type="datetimeFigureOut">
              <a:rPr lang="en-GB" smtClean="0"/>
              <a:t>08/05/2015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26327828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72939E-A6B7-4D84-A0CB-A887A427A28C}" type="datetimeFigureOut">
              <a:rPr lang="en-GB" smtClean="0"/>
              <a:t>08/05/2015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2097830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72939E-A6B7-4D84-A0CB-A887A427A28C}" type="datetimeFigureOut">
              <a:rPr lang="en-GB" smtClean="0"/>
              <a:t>08/05/2015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7453976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2939E-A6B7-4D84-A0CB-A887A427A28C}" type="datetimeFigureOut">
              <a:rPr lang="en-GB" smtClean="0"/>
              <a:t>08/05/2015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2171779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2939E-A6B7-4D84-A0CB-A887A427A28C}" type="datetimeFigureOut">
              <a:rPr lang="en-GB" smtClean="0"/>
              <a:t>08/05/2015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13557622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72939E-A6B7-4D84-A0CB-A887A427A28C}" type="datetimeFigureOut">
              <a:rPr lang="en-GB" smtClean="0"/>
              <a:t>08/05/2015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78D2C23-4523-4374-8CB5-88F5EC4AE39F}" type="slidenum">
              <a:rPr lang="en-GB" smtClean="0"/>
              <a:t>‹#›</a:t>
            </a:fld>
            <a:endParaRPr lang="en-GB"/>
          </a:p>
        </p:txBody>
      </p:sp>
    </p:spTree>
    <p:extLst>
      <p:ext uri="{BB962C8B-B14F-4D97-AF65-F5344CB8AC3E}">
        <p14:creationId xmlns:p14="http://schemas.microsoft.com/office/powerpoint/2010/main" val="36156649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2939E-A6B7-4D84-A0CB-A887A427A28C}" type="datetimeFigureOut">
              <a:rPr lang="en-GB" smtClean="0"/>
              <a:t>08/05/2015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D2C23-4523-4374-8CB5-88F5EC4AE39F}" type="slidenum">
              <a:rPr lang="en-GB" smtClean="0"/>
              <a:t>‹#›</a:t>
            </a:fld>
            <a:endParaRPr lang="en-GB"/>
          </a:p>
        </p:txBody>
      </p:sp>
    </p:spTree>
    <p:extLst>
      <p:ext uri="{BB962C8B-B14F-4D97-AF65-F5344CB8AC3E}">
        <p14:creationId xmlns:p14="http://schemas.microsoft.com/office/powerpoint/2010/main" val="14289164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475656" y="5387975"/>
            <a:ext cx="6937374" cy="1470025"/>
          </a:xfrm>
        </p:spPr>
        <p:txBody>
          <a:bodyPr/>
          <a:lstStyle/>
          <a:p>
            <a:r>
              <a:rPr lang="en-US" dirty="0" smtClean="0">
                <a:solidFill>
                  <a:schemeClr val="bg1"/>
                </a:solidFill>
              </a:rPr>
              <a:t>Recognising People of Peace</a:t>
            </a:r>
            <a:endParaRPr lang="en-US" dirty="0">
              <a:solidFill>
                <a:schemeClr val="bg1"/>
              </a:solidFill>
            </a:endParaRPr>
          </a:p>
        </p:txBody>
      </p:sp>
    </p:spTree>
    <p:extLst>
      <p:ext uri="{BB962C8B-B14F-4D97-AF65-F5344CB8AC3E}">
        <p14:creationId xmlns:p14="http://schemas.microsoft.com/office/powerpoint/2010/main" val="3786743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0"/>
            <a:ext cx="9156194" cy="6858000"/>
          </a:xfrm>
          <a:prstGeom prst="rect">
            <a:avLst/>
          </a:prstGeom>
        </p:spPr>
      </p:pic>
      <p:pic>
        <p:nvPicPr>
          <p:cNvPr id="6" name="Picture 5"/>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2107" b="100000" l="0" r="100000">
                        <a14:foregroundMark x1="59404" y1="89465" x2="59404" y2="89465"/>
                        <a14:foregroundMark x1="64220" y1="92220" x2="64220" y2="92220"/>
                        <a14:foregroundMark x1="54587" y1="85251" x2="54587" y2="85251"/>
                        <a14:foregroundMark x1="53670" y1="90762" x2="53670" y2="90762"/>
                        <a14:foregroundMark x1="52523" y1="42788" x2="52523" y2="42788"/>
                        <a14:foregroundMark x1="53899" y1="31280" x2="53899" y2="31280"/>
                        <a14:foregroundMark x1="55046" y1="12480" x2="55046" y2="12480"/>
                        <a14:foregroundMark x1="54358" y1="2269" x2="54358" y2="2269"/>
                        <a14:foregroundMark x1="58945" y1="43274" x2="58945" y2="43274"/>
                        <a14:foregroundMark x1="58486" y1="53809" x2="58486" y2="53809"/>
                        <a14:foregroundMark x1="70642" y1="91734" x2="70642" y2="91734"/>
                        <a14:foregroundMark x1="49083" y1="67585" x2="49083" y2="67585"/>
                        <a14:foregroundMark x1="49083" y1="61426" x2="49083" y2="61426"/>
                        <a14:backgroundMark x1="90062" y1="92140" x2="90062" y2="92140"/>
                        <a14:backgroundMark x1="84472" y1="95197" x2="84472" y2="95197"/>
                        <a14:backgroundMark x1="94410" y1="95633" x2="94410" y2="95633"/>
                        <a14:backgroundMark x1="93168" y1="86026" x2="93168" y2="86026"/>
                        <a14:backgroundMark x1="96273" y1="78166" x2="96273" y2="78166"/>
                        <a14:backgroundMark x1="96273" y1="75109" x2="96273" y2="75109"/>
                        <a14:backgroundMark x1="95031" y1="21397" x2="95031" y2="21397"/>
                        <a14:backgroundMark x1="96273" y1="24891" x2="96273" y2="24891"/>
                        <a14:backgroundMark x1="96273" y1="70742" x2="96273" y2="70742"/>
                        <a14:backgroundMark x1="41615" y1="97817" x2="41615" y2="97817"/>
                      </a14:backgroundRemoval>
                    </a14:imgEffect>
                  </a14:imgLayer>
                </a14:imgProps>
              </a:ext>
              <a:ext uri="{28A0092B-C50C-407E-A947-70E740481C1C}">
                <a14:useLocalDpi xmlns:a14="http://schemas.microsoft.com/office/drawing/2010/main"/>
              </a:ext>
            </a:extLst>
          </a:blip>
          <a:srcRect/>
          <a:stretch/>
        </p:blipFill>
        <p:spPr>
          <a:xfrm>
            <a:off x="8146483" y="5051895"/>
            <a:ext cx="983712" cy="1391935"/>
          </a:xfrm>
          <a:prstGeom prst="rect">
            <a:avLst/>
          </a:prstGeom>
        </p:spPr>
      </p:pic>
      <p:pic>
        <p:nvPicPr>
          <p:cNvPr id="5" name="Content Placeholder 3"/>
          <p:cNvPicPr>
            <a:picLocks noGrp="1" noChangeAspect="1"/>
          </p:cNvPicPr>
          <p:nvPr>
            <p:ph idx="1"/>
          </p:nvPr>
        </p:nvPicPr>
        <p:blipFill rotWithShape="1">
          <a:blip r:embed="rId7"/>
          <a:srcRect l="6150" r="-18187"/>
          <a:stretch/>
        </p:blipFill>
        <p:spPr>
          <a:xfrm>
            <a:off x="827584" y="0"/>
            <a:ext cx="9112799" cy="5051895"/>
          </a:xfrm>
        </p:spPr>
      </p:pic>
    </p:spTree>
    <p:extLst>
      <p:ext uri="{BB962C8B-B14F-4D97-AF65-F5344CB8AC3E}">
        <p14:creationId xmlns:p14="http://schemas.microsoft.com/office/powerpoint/2010/main" val="1285028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2776"/>
            <a:ext cx="9144000" cy="3312368"/>
          </a:xfrm>
          <a:prstGeom prst="rect">
            <a:avLst/>
          </a:prstGeom>
        </p:spPr>
      </p:pic>
    </p:spTree>
    <p:extLst>
      <p:ext uri="{BB962C8B-B14F-4D97-AF65-F5344CB8AC3E}">
        <p14:creationId xmlns:p14="http://schemas.microsoft.com/office/powerpoint/2010/main" val="8645958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01208"/>
            <a:ext cx="8229600" cy="1368152"/>
          </a:xfrm>
        </p:spPr>
        <p:txBody>
          <a:bodyPr>
            <a:noAutofit/>
          </a:bodyPr>
          <a:lstStyle/>
          <a:p>
            <a:r>
              <a:rPr lang="en-GB" sz="2400" dirty="0" smtClean="0">
                <a:solidFill>
                  <a:schemeClr val="bg1"/>
                </a:solidFill>
              </a:rPr>
              <a:t>The question really is that simple—</a:t>
            </a:r>
            <a:br>
              <a:rPr lang="en-GB" sz="2400" dirty="0" smtClean="0">
                <a:solidFill>
                  <a:schemeClr val="bg1"/>
                </a:solidFill>
              </a:rPr>
            </a:br>
            <a:r>
              <a:rPr lang="en-GB" sz="2400" dirty="0" smtClean="0">
                <a:solidFill>
                  <a:schemeClr val="bg1"/>
                </a:solidFill>
              </a:rPr>
              <a:t>who do you sense God has called you to love the most?</a:t>
            </a:r>
            <a:br>
              <a:rPr lang="en-GB" sz="2400" dirty="0" smtClean="0">
                <a:solidFill>
                  <a:schemeClr val="bg1"/>
                </a:solidFill>
              </a:rPr>
            </a:br>
            <a:r>
              <a:rPr lang="en-GB" sz="2400" dirty="0" smtClean="0">
                <a:solidFill>
                  <a:schemeClr val="bg1"/>
                </a:solidFill>
              </a:rPr>
              <a:t>Who is your heart best shaped to reach for Jesus?</a:t>
            </a:r>
            <a:endParaRPr lang="en-GB" sz="2400" dirty="0">
              <a:solidFill>
                <a:schemeClr val="bg1"/>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76672"/>
            <a:ext cx="756084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2965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0"/>
            <a:ext cx="9156194" cy="6858000"/>
          </a:xfrm>
          <a:prstGeom prst="rect">
            <a:avLst/>
          </a:prstGeom>
        </p:spPr>
      </p:pic>
      <p:pic>
        <p:nvPicPr>
          <p:cNvPr id="6" name="Picture 5"/>
          <p:cNvPicPr>
            <a:picLocks noChangeAspect="1"/>
          </p:cNvPicPr>
          <p:nvPr/>
        </p:nvPicPr>
        <p:blipFill rotWithShape="1">
          <a:blip r:embed="rId4" cstate="screen">
            <a:extLst>
              <a:ext uri="{BEBA8EAE-BF5A-486C-A8C5-ECC9F3942E4B}">
                <a14:imgProps xmlns:a14="http://schemas.microsoft.com/office/drawing/2010/main">
                  <a14:imgLayer r:embed="rId5">
                    <a14:imgEffect>
                      <a14:backgroundRemoval t="2107" b="100000" l="0" r="100000">
                        <a14:foregroundMark x1="59404" y1="89465" x2="59404" y2="89465"/>
                        <a14:foregroundMark x1="64220" y1="92220" x2="64220" y2="92220"/>
                        <a14:foregroundMark x1="54587" y1="85251" x2="54587" y2="85251"/>
                        <a14:foregroundMark x1="53670" y1="90762" x2="53670" y2="90762"/>
                        <a14:foregroundMark x1="52523" y1="42788" x2="52523" y2="42788"/>
                        <a14:foregroundMark x1="53899" y1="31280" x2="53899" y2="31280"/>
                        <a14:foregroundMark x1="55046" y1="12480" x2="55046" y2="12480"/>
                        <a14:foregroundMark x1="54358" y1="2269" x2="54358" y2="2269"/>
                        <a14:foregroundMark x1="58945" y1="43274" x2="58945" y2="43274"/>
                        <a14:foregroundMark x1="58486" y1="53809" x2="58486" y2="53809"/>
                        <a14:foregroundMark x1="70642" y1="91734" x2="70642" y2="91734"/>
                        <a14:foregroundMark x1="49083" y1="67585" x2="49083" y2="67585"/>
                        <a14:foregroundMark x1="49083" y1="61426" x2="49083" y2="61426"/>
                        <a14:backgroundMark x1="90062" y1="92140" x2="90062" y2="92140"/>
                        <a14:backgroundMark x1="84472" y1="95197" x2="84472" y2="95197"/>
                        <a14:backgroundMark x1="94410" y1="95633" x2="94410" y2="95633"/>
                        <a14:backgroundMark x1="93168" y1="86026" x2="93168" y2="86026"/>
                        <a14:backgroundMark x1="96273" y1="78166" x2="96273" y2="78166"/>
                        <a14:backgroundMark x1="96273" y1="75109" x2="96273" y2="75109"/>
                        <a14:backgroundMark x1="95031" y1="21397" x2="95031" y2="21397"/>
                        <a14:backgroundMark x1="96273" y1="24891" x2="96273" y2="24891"/>
                        <a14:backgroundMark x1="96273" y1="70742" x2="96273" y2="70742"/>
                        <a14:backgroundMark x1="41615" y1="97817" x2="41615" y2="97817"/>
                      </a14:backgroundRemoval>
                    </a14:imgEffect>
                  </a14:imgLayer>
                </a14:imgProps>
              </a:ext>
              <a:ext uri="{28A0092B-C50C-407E-A947-70E740481C1C}">
                <a14:useLocalDpi xmlns:a14="http://schemas.microsoft.com/office/drawing/2010/main"/>
              </a:ext>
            </a:extLst>
          </a:blip>
          <a:srcRect/>
          <a:stretch/>
        </p:blipFill>
        <p:spPr>
          <a:xfrm>
            <a:off x="8146483" y="5051895"/>
            <a:ext cx="983712" cy="1391935"/>
          </a:xfrm>
          <a:prstGeom prst="rect">
            <a:avLst/>
          </a:prstGeom>
        </p:spPr>
      </p:pic>
      <p:sp>
        <p:nvSpPr>
          <p:cNvPr id="3" name="Content Placeholder 2"/>
          <p:cNvSpPr>
            <a:spLocks noGrp="1"/>
          </p:cNvSpPr>
          <p:nvPr>
            <p:ph idx="1"/>
          </p:nvPr>
        </p:nvSpPr>
        <p:spPr>
          <a:xfrm>
            <a:off x="463297" y="953993"/>
            <a:ext cx="8229600" cy="5489837"/>
          </a:xfrm>
        </p:spPr>
        <p:txBody>
          <a:bodyPr>
            <a:normAutofit/>
          </a:bodyPr>
          <a:lstStyle/>
          <a:p>
            <a:pPr marL="514350" indent="-514350">
              <a:buFont typeface="+mj-lt"/>
              <a:buAutoNum type="arabicPeriod"/>
            </a:pP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They welcome you</a:t>
            </a:r>
          </a:p>
          <a:p>
            <a:pPr marL="514350" indent="-514350">
              <a:buFont typeface="+mj-lt"/>
              <a:buAutoNum type="arabicPeriod"/>
            </a:pP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They receive you (and the Jesus in you)</a:t>
            </a:r>
          </a:p>
          <a:p>
            <a:pPr marL="514350" indent="-514350">
              <a:buFont typeface="+mj-lt"/>
              <a:buAutoNum type="arabicPeriod"/>
            </a:pP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They serve you</a:t>
            </a:r>
          </a:p>
          <a:p>
            <a:pPr marL="514350" indent="-514350">
              <a:buFont typeface="+mj-lt"/>
              <a:buAutoNum type="arabicPeriod"/>
            </a:pP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You intentionally invest in them</a:t>
            </a:r>
          </a:p>
          <a:p>
            <a:pPr marL="514350" indent="-514350">
              <a:buFont typeface="+mj-lt"/>
              <a:buAutoNum type="arabicPeriod"/>
            </a:pPr>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They operate as a gate keeper</a:t>
            </a:r>
          </a:p>
          <a:p>
            <a:pPr marL="0" indent="0">
              <a:buNone/>
            </a:pPr>
            <a:endPar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Ultimately ‘A </a:t>
            </a:r>
            <a:r>
              <a:rPr lang="en-US"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person of peace is one who is prepared to hear the message of the Kingdom and the King’ - Mike Breen</a:t>
            </a:r>
            <a:r>
              <a:rPr lang="en-GB"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1894621" y="30663"/>
            <a:ext cx="5315558" cy="923330"/>
          </a:xfrm>
          <a:prstGeom prst="rect">
            <a:avLst/>
          </a:prstGeom>
          <a:noFill/>
        </p:spPr>
        <p:txBody>
          <a:bodyPr wrap="none" lIns="91440" tIns="45720" rIns="91440" bIns="45720">
            <a:spAutoFit/>
          </a:bodyPr>
          <a:lstStyle/>
          <a:p>
            <a:pPr algn="ctr"/>
            <a:r>
              <a:rPr lang="en-GB"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Person of Peace</a:t>
            </a:r>
            <a:endParaRPr lang="en-GB"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389169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0"/>
            <a:ext cx="9156194" cy="6858000"/>
          </a:xfrm>
          <a:prstGeom prst="rect">
            <a:avLst/>
          </a:prstGeom>
        </p:spPr>
      </p:pic>
      <p:pic>
        <p:nvPicPr>
          <p:cNvPr id="6" name="Picture 5"/>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2107" b="100000" l="0" r="100000">
                        <a14:foregroundMark x1="59404" y1="89465" x2="59404" y2="89465"/>
                        <a14:foregroundMark x1="64220" y1="92220" x2="64220" y2="92220"/>
                        <a14:foregroundMark x1="54587" y1="85251" x2="54587" y2="85251"/>
                        <a14:foregroundMark x1="53670" y1="90762" x2="53670" y2="90762"/>
                        <a14:foregroundMark x1="52523" y1="42788" x2="52523" y2="42788"/>
                        <a14:foregroundMark x1="53899" y1="31280" x2="53899" y2="31280"/>
                        <a14:foregroundMark x1="55046" y1="12480" x2="55046" y2="12480"/>
                        <a14:foregroundMark x1="54358" y1="2269" x2="54358" y2="2269"/>
                        <a14:foregroundMark x1="58945" y1="43274" x2="58945" y2="43274"/>
                        <a14:foregroundMark x1="58486" y1="53809" x2="58486" y2="53809"/>
                        <a14:foregroundMark x1="70642" y1="91734" x2="70642" y2="91734"/>
                        <a14:foregroundMark x1="49083" y1="67585" x2="49083" y2="67585"/>
                        <a14:foregroundMark x1="49083" y1="61426" x2="49083" y2="61426"/>
                        <a14:backgroundMark x1="90062" y1="92140" x2="90062" y2="92140"/>
                        <a14:backgroundMark x1="84472" y1="95197" x2="84472" y2="95197"/>
                        <a14:backgroundMark x1="94410" y1="95633" x2="94410" y2="95633"/>
                        <a14:backgroundMark x1="93168" y1="86026" x2="93168" y2="86026"/>
                        <a14:backgroundMark x1="96273" y1="78166" x2="96273" y2="78166"/>
                        <a14:backgroundMark x1="96273" y1="75109" x2="96273" y2="75109"/>
                        <a14:backgroundMark x1="95031" y1="21397" x2="95031" y2="21397"/>
                        <a14:backgroundMark x1="96273" y1="24891" x2="96273" y2="24891"/>
                        <a14:backgroundMark x1="96273" y1="70742" x2="96273" y2="70742"/>
                        <a14:backgroundMark x1="41615" y1="97817" x2="41615" y2="97817"/>
                      </a14:backgroundRemoval>
                    </a14:imgEffect>
                  </a14:imgLayer>
                </a14:imgProps>
              </a:ext>
              <a:ext uri="{28A0092B-C50C-407E-A947-70E740481C1C}">
                <a14:useLocalDpi xmlns:a14="http://schemas.microsoft.com/office/drawing/2010/main"/>
              </a:ext>
            </a:extLst>
          </a:blip>
          <a:srcRect/>
          <a:stretch/>
        </p:blipFill>
        <p:spPr>
          <a:xfrm>
            <a:off x="8146483" y="5051895"/>
            <a:ext cx="983712" cy="1391935"/>
          </a:xfrm>
          <a:prstGeom prst="rect">
            <a:avLst/>
          </a:prstGeom>
        </p:spPr>
      </p:pic>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1" y="12041"/>
            <a:ext cx="8999739" cy="5039854"/>
          </a:xfrm>
        </p:spPr>
      </p:pic>
    </p:spTree>
    <p:extLst>
      <p:ext uri="{BB962C8B-B14F-4D97-AF65-F5344CB8AC3E}">
        <p14:creationId xmlns:p14="http://schemas.microsoft.com/office/powerpoint/2010/main" val="3963148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0"/>
            <a:ext cx="9156194" cy="6858000"/>
          </a:xfrm>
          <a:prstGeom prst="rect">
            <a:avLst/>
          </a:prstGeom>
        </p:spPr>
      </p:pic>
      <p:pic>
        <p:nvPicPr>
          <p:cNvPr id="6" name="Picture 5"/>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2107" b="100000" l="0" r="100000">
                        <a14:foregroundMark x1="59404" y1="89465" x2="59404" y2="89465"/>
                        <a14:foregroundMark x1="64220" y1="92220" x2="64220" y2="92220"/>
                        <a14:foregroundMark x1="54587" y1="85251" x2="54587" y2="85251"/>
                        <a14:foregroundMark x1="53670" y1="90762" x2="53670" y2="90762"/>
                        <a14:foregroundMark x1="52523" y1="42788" x2="52523" y2="42788"/>
                        <a14:foregroundMark x1="53899" y1="31280" x2="53899" y2="31280"/>
                        <a14:foregroundMark x1="55046" y1="12480" x2="55046" y2="12480"/>
                        <a14:foregroundMark x1="54358" y1="2269" x2="54358" y2="2269"/>
                        <a14:foregroundMark x1="58945" y1="43274" x2="58945" y2="43274"/>
                        <a14:foregroundMark x1="58486" y1="53809" x2="58486" y2="53809"/>
                        <a14:foregroundMark x1="70642" y1="91734" x2="70642" y2="91734"/>
                        <a14:foregroundMark x1="49083" y1="67585" x2="49083" y2="67585"/>
                        <a14:foregroundMark x1="49083" y1="61426" x2="49083" y2="61426"/>
                        <a14:backgroundMark x1="90062" y1="92140" x2="90062" y2="92140"/>
                        <a14:backgroundMark x1="84472" y1="95197" x2="84472" y2="95197"/>
                        <a14:backgroundMark x1="94410" y1="95633" x2="94410" y2="95633"/>
                        <a14:backgroundMark x1="93168" y1="86026" x2="93168" y2="86026"/>
                        <a14:backgroundMark x1="96273" y1="78166" x2="96273" y2="78166"/>
                        <a14:backgroundMark x1="96273" y1="75109" x2="96273" y2="75109"/>
                        <a14:backgroundMark x1="95031" y1="21397" x2="95031" y2="21397"/>
                        <a14:backgroundMark x1="96273" y1="24891" x2="96273" y2="24891"/>
                        <a14:backgroundMark x1="96273" y1="70742" x2="96273" y2="70742"/>
                        <a14:backgroundMark x1="41615" y1="97817" x2="41615" y2="97817"/>
                      </a14:backgroundRemoval>
                    </a14:imgEffect>
                  </a14:imgLayer>
                </a14:imgProps>
              </a:ext>
              <a:ext uri="{28A0092B-C50C-407E-A947-70E740481C1C}">
                <a14:useLocalDpi xmlns:a14="http://schemas.microsoft.com/office/drawing/2010/main"/>
              </a:ext>
            </a:extLst>
          </a:blip>
          <a:srcRect/>
          <a:stretch/>
        </p:blipFill>
        <p:spPr>
          <a:xfrm>
            <a:off x="8146483" y="5051895"/>
            <a:ext cx="983712" cy="1391935"/>
          </a:xfrm>
          <a:prstGeom prst="rect">
            <a:avLst/>
          </a:prstGeom>
        </p:spPr>
      </p:pic>
      <p:pic>
        <p:nvPicPr>
          <p:cNvPr id="1026" name="Picture 2" descr="C:\Users\andy.glover\Pictures\Photos for talks\Kingdom.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793" y="0"/>
            <a:ext cx="9144000"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4253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67544" y="5387975"/>
            <a:ext cx="7945486" cy="1470025"/>
          </a:xfrm>
        </p:spPr>
        <p:txBody>
          <a:bodyPr/>
          <a:lstStyle/>
          <a:p>
            <a:r>
              <a:rPr lang="en-US" dirty="0" smtClean="0">
                <a:solidFill>
                  <a:schemeClr val="bg1"/>
                </a:solidFill>
              </a:rPr>
              <a:t>Influencing  your People </a:t>
            </a:r>
            <a:r>
              <a:rPr lang="en-US" dirty="0" smtClean="0">
                <a:solidFill>
                  <a:schemeClr val="bg1"/>
                </a:solidFill>
              </a:rPr>
              <a:t>of Peace</a:t>
            </a:r>
            <a:endParaRPr lang="en-US" dirty="0">
              <a:solidFill>
                <a:schemeClr val="bg1"/>
              </a:solidFill>
            </a:endParaRPr>
          </a:p>
        </p:txBody>
      </p:sp>
    </p:spTree>
    <p:extLst>
      <p:ext uri="{BB962C8B-B14F-4D97-AF65-F5344CB8AC3E}">
        <p14:creationId xmlns:p14="http://schemas.microsoft.com/office/powerpoint/2010/main" val="1614329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0" y="0"/>
            <a:ext cx="9156194" cy="6858000"/>
          </a:xfrm>
          <a:prstGeom prst="rect">
            <a:avLst/>
          </a:prstGeom>
        </p:spPr>
      </p:pic>
      <p:pic>
        <p:nvPicPr>
          <p:cNvPr id="6" name="Picture 5"/>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2107" b="100000" l="0" r="100000">
                        <a14:foregroundMark x1="59404" y1="89465" x2="59404" y2="89465"/>
                        <a14:foregroundMark x1="64220" y1="92220" x2="64220" y2="92220"/>
                        <a14:foregroundMark x1="54587" y1="85251" x2="54587" y2="85251"/>
                        <a14:foregroundMark x1="53670" y1="90762" x2="53670" y2="90762"/>
                        <a14:foregroundMark x1="52523" y1="42788" x2="52523" y2="42788"/>
                        <a14:foregroundMark x1="53899" y1="31280" x2="53899" y2="31280"/>
                        <a14:foregroundMark x1="55046" y1="12480" x2="55046" y2="12480"/>
                        <a14:foregroundMark x1="54358" y1="2269" x2="54358" y2="2269"/>
                        <a14:foregroundMark x1="58945" y1="43274" x2="58945" y2="43274"/>
                        <a14:foregroundMark x1="58486" y1="53809" x2="58486" y2="53809"/>
                        <a14:foregroundMark x1="70642" y1="91734" x2="70642" y2="91734"/>
                        <a14:foregroundMark x1="49083" y1="67585" x2="49083" y2="67585"/>
                        <a14:foregroundMark x1="49083" y1="61426" x2="49083" y2="61426"/>
                        <a14:backgroundMark x1="90062" y1="92140" x2="90062" y2="92140"/>
                        <a14:backgroundMark x1="84472" y1="95197" x2="84472" y2="95197"/>
                        <a14:backgroundMark x1="94410" y1="95633" x2="94410" y2="95633"/>
                        <a14:backgroundMark x1="93168" y1="86026" x2="93168" y2="86026"/>
                        <a14:backgroundMark x1="96273" y1="78166" x2="96273" y2="78166"/>
                        <a14:backgroundMark x1="96273" y1="75109" x2="96273" y2="75109"/>
                        <a14:backgroundMark x1="95031" y1="21397" x2="95031" y2="21397"/>
                        <a14:backgroundMark x1="96273" y1="24891" x2="96273" y2="24891"/>
                        <a14:backgroundMark x1="96273" y1="70742" x2="96273" y2="70742"/>
                        <a14:backgroundMark x1="41615" y1="97817" x2="41615" y2="97817"/>
                      </a14:backgroundRemoval>
                    </a14:imgEffect>
                  </a14:imgLayer>
                </a14:imgProps>
              </a:ext>
              <a:ext uri="{28A0092B-C50C-407E-A947-70E740481C1C}">
                <a14:useLocalDpi xmlns:a14="http://schemas.microsoft.com/office/drawing/2010/main"/>
              </a:ext>
            </a:extLst>
          </a:blip>
          <a:srcRect/>
          <a:stretch/>
        </p:blipFill>
        <p:spPr>
          <a:xfrm>
            <a:off x="8146483" y="5051895"/>
            <a:ext cx="983712" cy="1391935"/>
          </a:xfrm>
          <a:prstGeom prst="rect">
            <a:avLst/>
          </a:prstGeom>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9512" y="0"/>
            <a:ext cx="8784976"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8433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67544" y="5387975"/>
            <a:ext cx="7945486" cy="1470025"/>
          </a:xfrm>
        </p:spPr>
        <p:txBody>
          <a:bodyPr/>
          <a:lstStyle/>
          <a:p>
            <a:r>
              <a:rPr lang="en-US" dirty="0" smtClean="0">
                <a:solidFill>
                  <a:schemeClr val="bg1"/>
                </a:solidFill>
              </a:rPr>
              <a:t>Influencing  your People </a:t>
            </a:r>
            <a:r>
              <a:rPr lang="en-US" dirty="0" smtClean="0">
                <a:solidFill>
                  <a:schemeClr val="bg1"/>
                </a:solidFill>
              </a:rPr>
              <a:t>of Peace</a:t>
            </a:r>
            <a:endParaRPr lang="en-US" dirty="0">
              <a:solidFill>
                <a:schemeClr val="bg1"/>
              </a:solidFill>
            </a:endParaRPr>
          </a:p>
        </p:txBody>
      </p:sp>
    </p:spTree>
    <p:extLst>
      <p:ext uri="{BB962C8B-B14F-4D97-AF65-F5344CB8AC3E}">
        <p14:creationId xmlns:p14="http://schemas.microsoft.com/office/powerpoint/2010/main" val="35241061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2359</Words>
  <Application>Microsoft Office PowerPoint</Application>
  <PresentationFormat>On-screen Show (4:3)</PresentationFormat>
  <Paragraphs>117</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Recognising People of Peace</vt:lpstr>
      <vt:lpstr>PowerPoint Presentation</vt:lpstr>
      <vt:lpstr>The question really is that simple— who do you sense God has called you to love the most? Who is your heart best shaped to reach for Jesus?</vt:lpstr>
      <vt:lpstr>PowerPoint Presentation</vt:lpstr>
      <vt:lpstr>PowerPoint Presentation</vt:lpstr>
      <vt:lpstr>PowerPoint Presentation</vt:lpstr>
      <vt:lpstr>Influencing  your People of Peace</vt:lpstr>
      <vt:lpstr>PowerPoint Presentation</vt:lpstr>
      <vt:lpstr>Influencing  your People of Peace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Andy Glover</dc:creator>
  <cp:lastModifiedBy>Andy Glover</cp:lastModifiedBy>
  <cp:revision>17</cp:revision>
  <dcterms:created xsi:type="dcterms:W3CDTF">2015-04-16T09:36:53Z</dcterms:created>
  <dcterms:modified xsi:type="dcterms:W3CDTF">2015-05-08T13:19:02Z</dcterms:modified>
</cp:coreProperties>
</file>