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3588" autoAdjust="0"/>
  </p:normalViewPr>
  <p:slideViewPr>
    <p:cSldViewPr>
      <p:cViewPr varScale="1">
        <p:scale>
          <a:sx n="41" d="100"/>
          <a:sy n="41" d="100"/>
        </p:scale>
        <p:origin x="-20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4AB80E-4DF1-4D36-AA3D-F874DC9CDA5F}" type="datetimeFigureOut">
              <a:rPr lang="en-GB" smtClean="0"/>
              <a:t>08/09/2014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0BF1D5-F3DD-4AAC-9665-8F528F4AD657}" type="slidenum">
              <a:rPr lang="en-GB" smtClean="0"/>
              <a:t>‹#›</a:t>
            </a:fld>
            <a:endParaRPr lang="en-GB"/>
          </a:p>
        </p:txBody>
      </p:sp>
    </p:spTree>
    <p:extLst>
      <p:ext uri="{BB962C8B-B14F-4D97-AF65-F5344CB8AC3E}">
        <p14:creationId xmlns:p14="http://schemas.microsoft.com/office/powerpoint/2010/main" val="1616453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Let’s reconstruct today’s scene as it may have happened. Jesus and his disciples have finished dinner and he has been talking with them. Immediately </a:t>
            </a:r>
          </a:p>
          <a:p>
            <a:r>
              <a:rPr lang="en-GB" dirty="0" smtClean="0"/>
              <a:t>prior to this passage, Jesus says, “Come, let us leave”. They leave, cutting across the city going east. They pass through the interior Valley Gate and </a:t>
            </a:r>
          </a:p>
          <a:p>
            <a:r>
              <a:rPr lang="en-GB" dirty="0" err="1" smtClean="0"/>
              <a:t>Huldah</a:t>
            </a:r>
            <a:r>
              <a:rPr lang="en-GB" dirty="0" smtClean="0"/>
              <a:t> Gate before exiting through the main wall at the Golden Gate. With the temple rising over the walls of Jerusalem directly behind them, they made their way northeast, stopping shy of the Mount of Olives as they arrived at the Garden of Gethsemane. Along the way, they come across a grape </a:t>
            </a:r>
            <a:r>
              <a:rPr lang="en-GB" dirty="0" err="1" smtClean="0"/>
              <a:t>arbor</a:t>
            </a:r>
            <a:r>
              <a:rPr lang="en-GB" dirty="0" smtClean="0"/>
              <a:t> and Jesus, being a masterful teacher, uses the opportunity to teach. Remember that this was an agricultural society and all around the Mediterranean, grapes were a very common crop. All through the ancient world, the grape vine was a common literary symbol. Almost all the ancient Mediterranean cultures frequently used vine imagery in their literature. </a:t>
            </a:r>
          </a:p>
          <a:p>
            <a:r>
              <a:rPr lang="en-GB" dirty="0" smtClean="0"/>
              <a:t>However, the imagery strikes modern ears as kind of odd and it leaves us with some questions: What is this fruit? What is this about cutting off branches? What is this about pruning?</a:t>
            </a:r>
            <a:endParaRPr lang="en-GB" dirty="0"/>
          </a:p>
        </p:txBody>
      </p:sp>
      <p:sp>
        <p:nvSpPr>
          <p:cNvPr id="4" name="Slide Number Placeholder 3"/>
          <p:cNvSpPr>
            <a:spLocks noGrp="1"/>
          </p:cNvSpPr>
          <p:nvPr>
            <p:ph type="sldNum" sz="quarter" idx="10"/>
          </p:nvPr>
        </p:nvSpPr>
        <p:spPr/>
        <p:txBody>
          <a:bodyPr/>
          <a:lstStyle/>
          <a:p>
            <a:fld id="{E50BF1D5-F3DD-4AAC-9665-8F528F4AD657}" type="slidenum">
              <a:rPr lang="en-GB" smtClean="0"/>
              <a:t>4</a:t>
            </a:fld>
            <a:endParaRPr lang="en-GB"/>
          </a:p>
        </p:txBody>
      </p:sp>
    </p:spTree>
    <p:extLst>
      <p:ext uri="{BB962C8B-B14F-4D97-AF65-F5344CB8AC3E}">
        <p14:creationId xmlns:p14="http://schemas.microsoft.com/office/powerpoint/2010/main" val="1442393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First Question: What is this fruit that He’s talking about? What does it mean to bear fruit? Look at verses 10-11 (If you obey my commands… ). Here, </a:t>
            </a:r>
          </a:p>
          <a:p>
            <a:r>
              <a:rPr lang="en-GB" dirty="0" smtClean="0"/>
              <a:t>bearing fruit is about obeying Jesus commandments, particularly the commandment to love one another. So here, bearing fruit is about action — the </a:t>
            </a:r>
          </a:p>
          <a:p>
            <a:r>
              <a:rPr lang="en-GB" dirty="0" smtClean="0"/>
              <a:t>positive action of loving one another. </a:t>
            </a:r>
          </a:p>
          <a:p>
            <a:r>
              <a:rPr lang="en-GB" dirty="0" smtClean="0"/>
              <a:t> </a:t>
            </a:r>
          </a:p>
          <a:p>
            <a:r>
              <a:rPr lang="en-GB" dirty="0" smtClean="0"/>
              <a:t>What about the rest of the New Testament? The first place to go when talking about fruitful living is Galatians 5:22. Paul here contrasts the fruit of the </a:t>
            </a:r>
          </a:p>
          <a:p>
            <a:r>
              <a:rPr lang="en-GB" dirty="0" smtClean="0"/>
              <a:t>Spirit against the acts of the sinful nature. Most of these fruits speak for themselves — they are feelings and states of being that have outward results. </a:t>
            </a:r>
          </a:p>
          <a:p>
            <a:r>
              <a:rPr lang="en-GB" dirty="0" smtClean="0"/>
              <a:t>Fruits are also actions — Look at Titus 3:14 and Ephesians 2:10. Fruit is right orientation of the heart and right action. I want you to notice something — these are all positive commandments. They are all, “Yes, do this.” </a:t>
            </a:r>
          </a:p>
          <a:p>
            <a:r>
              <a:rPr lang="en-GB" dirty="0" smtClean="0"/>
              <a:t> </a:t>
            </a:r>
          </a:p>
          <a:p>
            <a:r>
              <a:rPr lang="en-GB" dirty="0" smtClean="0"/>
              <a:t>Christ calls us not to focus on a life of “no” but to a life of “yes” of fruit bearing. Behind every “thou shalt not” is an implied “thou shalt” to which we’re </a:t>
            </a:r>
          </a:p>
          <a:p>
            <a:r>
              <a:rPr lang="en-GB" dirty="0" smtClean="0"/>
              <a:t>called to aspire. You shall not kill because you shall honour the image of God in your fellow humans. You shall not commit adultery because you shall, through the quality of your marriage, give the world a picture of God’s love for his people. </a:t>
            </a:r>
          </a:p>
          <a:p>
            <a:endParaRPr lang="en-GB" dirty="0" smtClean="0"/>
          </a:p>
          <a:p>
            <a:r>
              <a:rPr lang="en-GB" dirty="0" smtClean="0"/>
              <a:t>You shall not covet because you shall recognize all the blessings he’s already given you. By obeying God’s commandments, particularly the commandment of </a:t>
            </a:r>
          </a:p>
          <a:p>
            <a:r>
              <a:rPr lang="en-GB" dirty="0" smtClean="0"/>
              <a:t>love, you bear fruit and you experience great joy. </a:t>
            </a:r>
            <a:endParaRPr lang="en-GB" dirty="0"/>
          </a:p>
        </p:txBody>
      </p:sp>
      <p:sp>
        <p:nvSpPr>
          <p:cNvPr id="4" name="Slide Number Placeholder 3"/>
          <p:cNvSpPr>
            <a:spLocks noGrp="1"/>
          </p:cNvSpPr>
          <p:nvPr>
            <p:ph type="sldNum" sz="quarter" idx="10"/>
          </p:nvPr>
        </p:nvSpPr>
        <p:spPr/>
        <p:txBody>
          <a:bodyPr/>
          <a:lstStyle/>
          <a:p>
            <a:fld id="{E50BF1D5-F3DD-4AAC-9665-8F528F4AD657}" type="slidenum">
              <a:rPr lang="en-GB" smtClean="0"/>
              <a:t>5</a:t>
            </a:fld>
            <a:endParaRPr lang="en-GB"/>
          </a:p>
        </p:txBody>
      </p:sp>
    </p:spTree>
    <p:extLst>
      <p:ext uri="{BB962C8B-B14F-4D97-AF65-F5344CB8AC3E}">
        <p14:creationId xmlns:p14="http://schemas.microsoft.com/office/powerpoint/2010/main" val="2778475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Jesus is stating really clearly the truth that way to be fruitful</a:t>
            </a:r>
            <a:r>
              <a:rPr lang="en-GB" baseline="0" dirty="0" smtClean="0"/>
              <a:t> is to recognise and accept that you alone are unable to source any on going fruitfulness…</a:t>
            </a:r>
          </a:p>
          <a:p>
            <a:endParaRPr lang="en-GB" baseline="0" dirty="0" smtClean="0"/>
          </a:p>
          <a:p>
            <a:r>
              <a:rPr lang="en-GB" baseline="0" dirty="0" smtClean="0"/>
              <a:t>The source is outside of you…. – counter cultural – </a:t>
            </a:r>
          </a:p>
          <a:p>
            <a:r>
              <a:rPr lang="en-GB" baseline="0" dirty="0" smtClean="0"/>
              <a:t>so not about looking inside of yourself for the peace you need or the kindness you want to express </a:t>
            </a:r>
          </a:p>
          <a:p>
            <a:r>
              <a:rPr lang="en-GB" baseline="0" dirty="0" smtClean="0"/>
              <a:t>So not about you being the most gifted or talented person to be good enough to do this act or serve in this particular way</a:t>
            </a:r>
          </a:p>
          <a:p>
            <a:endParaRPr lang="en-GB" baseline="0" dirty="0" smtClean="0"/>
          </a:p>
          <a:p>
            <a:r>
              <a:rPr lang="en-GB" dirty="0" smtClean="0"/>
              <a:t>Fruit-bearing is not a matter of being strong or weak, good or bad, brave or cowardly, clever or foolish, experienced or inexperienced. Whatever your gifts, accomplishments, or virtues, they cannot produce fruit if you are detached from Jesus Christ.</a:t>
            </a:r>
          </a:p>
          <a:p>
            <a:endParaRPr lang="en-GB" dirty="0" smtClean="0"/>
          </a:p>
          <a:p>
            <a:r>
              <a:rPr lang="en-GB" dirty="0" smtClean="0"/>
              <a:t>Apart from me you can do nothing….</a:t>
            </a:r>
          </a:p>
          <a:p>
            <a:endParaRPr lang="en-GB" dirty="0"/>
          </a:p>
        </p:txBody>
      </p:sp>
      <p:sp>
        <p:nvSpPr>
          <p:cNvPr id="4" name="Slide Number Placeholder 3"/>
          <p:cNvSpPr>
            <a:spLocks noGrp="1"/>
          </p:cNvSpPr>
          <p:nvPr>
            <p:ph type="sldNum" sz="quarter" idx="10"/>
          </p:nvPr>
        </p:nvSpPr>
        <p:spPr/>
        <p:txBody>
          <a:bodyPr/>
          <a:lstStyle/>
          <a:p>
            <a:fld id="{E50BF1D5-F3DD-4AAC-9665-8F528F4AD657}" type="slidenum">
              <a:rPr lang="en-GB" smtClean="0"/>
              <a:t>6</a:t>
            </a:fld>
            <a:endParaRPr lang="en-GB"/>
          </a:p>
        </p:txBody>
      </p:sp>
    </p:spTree>
    <p:extLst>
      <p:ext uri="{BB962C8B-B14F-4D97-AF65-F5344CB8AC3E}">
        <p14:creationId xmlns:p14="http://schemas.microsoft.com/office/powerpoint/2010/main" val="4196489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50BF1D5-F3DD-4AAC-9665-8F528F4AD657}" type="slidenum">
              <a:rPr lang="en-GB" smtClean="0"/>
              <a:t>7</a:t>
            </a:fld>
            <a:endParaRPr lang="en-GB"/>
          </a:p>
        </p:txBody>
      </p:sp>
    </p:spTree>
    <p:extLst>
      <p:ext uri="{BB962C8B-B14F-4D97-AF65-F5344CB8AC3E}">
        <p14:creationId xmlns:p14="http://schemas.microsoft.com/office/powerpoint/2010/main" val="175558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are the most fruitful when we there a</a:t>
            </a:r>
            <a:r>
              <a:rPr lang="en-GB" baseline="0" dirty="0" smtClean="0"/>
              <a:t> synergy between our character - feelings and states of being  see Gal 5 </a:t>
            </a:r>
          </a:p>
          <a:p>
            <a:r>
              <a:rPr lang="en-GB" dirty="0" smtClean="0"/>
              <a:t>“But the Holy Spirit produces this kind of fruit in our lives: love, joy, peace, patience, kindness, goodness, faithfulness, gentleness, and self-control.”</a:t>
            </a:r>
          </a:p>
          <a:p>
            <a:endParaRPr lang="en-GB" dirty="0" smtClean="0"/>
          </a:p>
          <a:p>
            <a:r>
              <a:rPr lang="en-GB" dirty="0" smtClean="0"/>
              <a:t>And our competence (skills) so we have developed things we can do: i.e.</a:t>
            </a:r>
            <a:r>
              <a:rPr lang="en-GB" baseline="0" dirty="0" smtClean="0"/>
              <a:t> actions e.g. pray for people, hear the voice of God, read the bible etc…</a:t>
            </a:r>
          </a:p>
          <a:p>
            <a:endParaRPr lang="en-GB" baseline="0" dirty="0" smtClean="0"/>
          </a:p>
          <a:p>
            <a:r>
              <a:rPr lang="en-GB" baseline="0" dirty="0" smtClean="0"/>
              <a:t>Being a disciple of Jesus, then, is a person who is learning to be like Jesus and learning to do what Jesus could do growing in </a:t>
            </a:r>
            <a:r>
              <a:rPr lang="en-GB" baseline="0" dirty="0" err="1" smtClean="0"/>
              <a:t>charcter</a:t>
            </a:r>
            <a:r>
              <a:rPr lang="en-GB" baseline="0" dirty="0" smtClean="0"/>
              <a:t> to be more </a:t>
            </a:r>
            <a:r>
              <a:rPr lang="en-GB" baseline="0" dirty="0" err="1" smtClean="0"/>
              <a:t>Christlike</a:t>
            </a:r>
            <a:r>
              <a:rPr lang="en-GB" baseline="0" dirty="0" smtClean="0"/>
              <a:t> and growing in competence so we can do the things Jesus did….</a:t>
            </a:r>
            <a:endParaRPr lang="en-GB" dirty="0"/>
          </a:p>
        </p:txBody>
      </p:sp>
      <p:sp>
        <p:nvSpPr>
          <p:cNvPr id="4" name="Slide Number Placeholder 3"/>
          <p:cNvSpPr>
            <a:spLocks noGrp="1"/>
          </p:cNvSpPr>
          <p:nvPr>
            <p:ph type="sldNum" sz="quarter" idx="10"/>
          </p:nvPr>
        </p:nvSpPr>
        <p:spPr/>
        <p:txBody>
          <a:bodyPr/>
          <a:lstStyle/>
          <a:p>
            <a:fld id="{E50BF1D5-F3DD-4AAC-9665-8F528F4AD657}" type="slidenum">
              <a:rPr lang="en-GB" smtClean="0"/>
              <a:t>9</a:t>
            </a:fld>
            <a:endParaRPr lang="en-GB"/>
          </a:p>
        </p:txBody>
      </p:sp>
    </p:spTree>
    <p:extLst>
      <p:ext uri="{BB962C8B-B14F-4D97-AF65-F5344CB8AC3E}">
        <p14:creationId xmlns:p14="http://schemas.microsoft.com/office/powerpoint/2010/main" val="21031803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Good habits and finding someone to imitate</a:t>
            </a:r>
            <a:r>
              <a:rPr lang="en-GB" baseline="0" dirty="0" smtClean="0"/>
              <a:t> – are part of the invitation to abide</a:t>
            </a:r>
          </a:p>
          <a:p>
            <a:endParaRPr lang="en-GB" baseline="0" dirty="0" smtClean="0"/>
          </a:p>
          <a:p>
            <a:r>
              <a:rPr lang="en-GB" baseline="0" dirty="0" smtClean="0"/>
              <a:t>What one bad habit do you want to stop – let me suggest one – the negative confession </a:t>
            </a:r>
          </a:p>
          <a:p>
            <a:r>
              <a:rPr lang="en-GB" baseline="0" dirty="0" smtClean="0"/>
              <a:t>Replace with good habit – positive encouragement </a:t>
            </a:r>
          </a:p>
          <a:p>
            <a:endParaRPr lang="en-GB" baseline="0" dirty="0" smtClean="0"/>
          </a:p>
          <a:p>
            <a:r>
              <a:rPr lang="en-GB" baseline="0" dirty="0" smtClean="0"/>
              <a:t>Is there someone within HBC who you would like to imitate – something about there character or a skill they possess that you would like to grow in…</a:t>
            </a:r>
          </a:p>
          <a:p>
            <a:endParaRPr lang="en-GB" baseline="0" dirty="0" smtClean="0"/>
          </a:p>
          <a:p>
            <a:r>
              <a:rPr lang="en-GB" baseline="0" dirty="0" smtClean="0"/>
              <a:t>Go and tell them and what it is you want to imitate and ask them to pray and release this into your life and find out what good habits they have that has enabled them to be someone who could be imitated…</a:t>
            </a:r>
          </a:p>
          <a:p>
            <a:endParaRPr lang="en-GB" baseline="0" dirty="0" smtClean="0"/>
          </a:p>
          <a:p>
            <a:r>
              <a:rPr lang="en-GB" baseline="0" dirty="0" smtClean="0"/>
              <a:t>Habits and imitation will cause you to be </a:t>
            </a:r>
            <a:r>
              <a:rPr lang="en-GB" baseline="0" dirty="0" err="1" smtClean="0"/>
              <a:t>friutful</a:t>
            </a:r>
            <a:r>
              <a:rPr lang="en-GB" baseline="0" dirty="0" smtClean="0"/>
              <a:t> and live as a disciple…</a:t>
            </a:r>
            <a:endParaRPr lang="en-GB" dirty="0"/>
          </a:p>
        </p:txBody>
      </p:sp>
      <p:sp>
        <p:nvSpPr>
          <p:cNvPr id="4" name="Slide Number Placeholder 3"/>
          <p:cNvSpPr>
            <a:spLocks noGrp="1"/>
          </p:cNvSpPr>
          <p:nvPr>
            <p:ph type="sldNum" sz="quarter" idx="10"/>
          </p:nvPr>
        </p:nvSpPr>
        <p:spPr/>
        <p:txBody>
          <a:bodyPr/>
          <a:lstStyle/>
          <a:p>
            <a:fld id="{E50BF1D5-F3DD-4AAC-9665-8F528F4AD657}" type="slidenum">
              <a:rPr lang="en-GB" smtClean="0"/>
              <a:t>10</a:t>
            </a:fld>
            <a:endParaRPr lang="en-GB"/>
          </a:p>
        </p:txBody>
      </p:sp>
    </p:spTree>
    <p:extLst>
      <p:ext uri="{BB962C8B-B14F-4D97-AF65-F5344CB8AC3E}">
        <p14:creationId xmlns:p14="http://schemas.microsoft.com/office/powerpoint/2010/main" val="175960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6B258FF-91D0-4947-B333-EF467DFAE117}" type="datetimeFigureOut">
              <a:rPr lang="en-GB" smtClean="0"/>
              <a:t>08/09/2014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DD4003-BF5F-4901-BE58-274E47385A1D}" type="slidenum">
              <a:rPr lang="en-GB" smtClean="0"/>
              <a:t>‹#›</a:t>
            </a:fld>
            <a:endParaRPr lang="en-GB"/>
          </a:p>
        </p:txBody>
      </p:sp>
    </p:spTree>
    <p:extLst>
      <p:ext uri="{BB962C8B-B14F-4D97-AF65-F5344CB8AC3E}">
        <p14:creationId xmlns:p14="http://schemas.microsoft.com/office/powerpoint/2010/main" val="74108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6B258FF-91D0-4947-B333-EF467DFAE117}" type="datetimeFigureOut">
              <a:rPr lang="en-GB" smtClean="0"/>
              <a:t>08/09/2014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DD4003-BF5F-4901-BE58-274E47385A1D}" type="slidenum">
              <a:rPr lang="en-GB" smtClean="0"/>
              <a:t>‹#›</a:t>
            </a:fld>
            <a:endParaRPr lang="en-GB"/>
          </a:p>
        </p:txBody>
      </p:sp>
    </p:spTree>
    <p:extLst>
      <p:ext uri="{BB962C8B-B14F-4D97-AF65-F5344CB8AC3E}">
        <p14:creationId xmlns:p14="http://schemas.microsoft.com/office/powerpoint/2010/main" val="2713159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6B258FF-91D0-4947-B333-EF467DFAE117}" type="datetimeFigureOut">
              <a:rPr lang="en-GB" smtClean="0"/>
              <a:t>08/09/2014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DD4003-BF5F-4901-BE58-274E47385A1D}" type="slidenum">
              <a:rPr lang="en-GB" smtClean="0"/>
              <a:t>‹#›</a:t>
            </a:fld>
            <a:endParaRPr lang="en-GB"/>
          </a:p>
        </p:txBody>
      </p:sp>
    </p:spTree>
    <p:extLst>
      <p:ext uri="{BB962C8B-B14F-4D97-AF65-F5344CB8AC3E}">
        <p14:creationId xmlns:p14="http://schemas.microsoft.com/office/powerpoint/2010/main" val="3476320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6B258FF-91D0-4947-B333-EF467DFAE117}" type="datetimeFigureOut">
              <a:rPr lang="en-GB" smtClean="0"/>
              <a:t>08/09/2014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DD4003-BF5F-4901-BE58-274E47385A1D}" type="slidenum">
              <a:rPr lang="en-GB" smtClean="0"/>
              <a:t>‹#›</a:t>
            </a:fld>
            <a:endParaRPr lang="en-GB"/>
          </a:p>
        </p:txBody>
      </p:sp>
    </p:spTree>
    <p:extLst>
      <p:ext uri="{BB962C8B-B14F-4D97-AF65-F5344CB8AC3E}">
        <p14:creationId xmlns:p14="http://schemas.microsoft.com/office/powerpoint/2010/main" val="3041571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B258FF-91D0-4947-B333-EF467DFAE117}" type="datetimeFigureOut">
              <a:rPr lang="en-GB" smtClean="0"/>
              <a:t>08/09/2014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DD4003-BF5F-4901-BE58-274E47385A1D}" type="slidenum">
              <a:rPr lang="en-GB" smtClean="0"/>
              <a:t>‹#›</a:t>
            </a:fld>
            <a:endParaRPr lang="en-GB"/>
          </a:p>
        </p:txBody>
      </p:sp>
    </p:spTree>
    <p:extLst>
      <p:ext uri="{BB962C8B-B14F-4D97-AF65-F5344CB8AC3E}">
        <p14:creationId xmlns:p14="http://schemas.microsoft.com/office/powerpoint/2010/main" val="597706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6B258FF-91D0-4947-B333-EF467DFAE117}" type="datetimeFigureOut">
              <a:rPr lang="en-GB" smtClean="0"/>
              <a:t>08/09/2014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DD4003-BF5F-4901-BE58-274E47385A1D}" type="slidenum">
              <a:rPr lang="en-GB" smtClean="0"/>
              <a:t>‹#›</a:t>
            </a:fld>
            <a:endParaRPr lang="en-GB"/>
          </a:p>
        </p:txBody>
      </p:sp>
    </p:spTree>
    <p:extLst>
      <p:ext uri="{BB962C8B-B14F-4D97-AF65-F5344CB8AC3E}">
        <p14:creationId xmlns:p14="http://schemas.microsoft.com/office/powerpoint/2010/main" val="1915944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6B258FF-91D0-4947-B333-EF467DFAE117}" type="datetimeFigureOut">
              <a:rPr lang="en-GB" smtClean="0"/>
              <a:t>08/09/2014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0DD4003-BF5F-4901-BE58-274E47385A1D}" type="slidenum">
              <a:rPr lang="en-GB" smtClean="0"/>
              <a:t>‹#›</a:t>
            </a:fld>
            <a:endParaRPr lang="en-GB"/>
          </a:p>
        </p:txBody>
      </p:sp>
    </p:spTree>
    <p:extLst>
      <p:ext uri="{BB962C8B-B14F-4D97-AF65-F5344CB8AC3E}">
        <p14:creationId xmlns:p14="http://schemas.microsoft.com/office/powerpoint/2010/main" val="419543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6B258FF-91D0-4947-B333-EF467DFAE117}" type="datetimeFigureOut">
              <a:rPr lang="en-GB" smtClean="0"/>
              <a:t>08/09/2014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0DD4003-BF5F-4901-BE58-274E47385A1D}" type="slidenum">
              <a:rPr lang="en-GB" smtClean="0"/>
              <a:t>‹#›</a:t>
            </a:fld>
            <a:endParaRPr lang="en-GB"/>
          </a:p>
        </p:txBody>
      </p:sp>
    </p:spTree>
    <p:extLst>
      <p:ext uri="{BB962C8B-B14F-4D97-AF65-F5344CB8AC3E}">
        <p14:creationId xmlns:p14="http://schemas.microsoft.com/office/powerpoint/2010/main" val="2992959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B258FF-91D0-4947-B333-EF467DFAE117}" type="datetimeFigureOut">
              <a:rPr lang="en-GB" smtClean="0"/>
              <a:t>08/09/2014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0DD4003-BF5F-4901-BE58-274E47385A1D}" type="slidenum">
              <a:rPr lang="en-GB" smtClean="0"/>
              <a:t>‹#›</a:t>
            </a:fld>
            <a:endParaRPr lang="en-GB"/>
          </a:p>
        </p:txBody>
      </p:sp>
    </p:spTree>
    <p:extLst>
      <p:ext uri="{BB962C8B-B14F-4D97-AF65-F5344CB8AC3E}">
        <p14:creationId xmlns:p14="http://schemas.microsoft.com/office/powerpoint/2010/main" val="1596979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B258FF-91D0-4947-B333-EF467DFAE117}" type="datetimeFigureOut">
              <a:rPr lang="en-GB" smtClean="0"/>
              <a:t>08/09/2014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DD4003-BF5F-4901-BE58-274E47385A1D}" type="slidenum">
              <a:rPr lang="en-GB" smtClean="0"/>
              <a:t>‹#›</a:t>
            </a:fld>
            <a:endParaRPr lang="en-GB"/>
          </a:p>
        </p:txBody>
      </p:sp>
    </p:spTree>
    <p:extLst>
      <p:ext uri="{BB962C8B-B14F-4D97-AF65-F5344CB8AC3E}">
        <p14:creationId xmlns:p14="http://schemas.microsoft.com/office/powerpoint/2010/main" val="1961893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B258FF-91D0-4947-B333-EF467DFAE117}" type="datetimeFigureOut">
              <a:rPr lang="en-GB" smtClean="0"/>
              <a:t>08/09/2014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DD4003-BF5F-4901-BE58-274E47385A1D}" type="slidenum">
              <a:rPr lang="en-GB" smtClean="0"/>
              <a:t>‹#›</a:t>
            </a:fld>
            <a:endParaRPr lang="en-GB"/>
          </a:p>
        </p:txBody>
      </p:sp>
    </p:spTree>
    <p:extLst>
      <p:ext uri="{BB962C8B-B14F-4D97-AF65-F5344CB8AC3E}">
        <p14:creationId xmlns:p14="http://schemas.microsoft.com/office/powerpoint/2010/main" val="2060644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B258FF-91D0-4947-B333-EF467DFAE117}" type="datetimeFigureOut">
              <a:rPr lang="en-GB" smtClean="0"/>
              <a:t>08/09/2014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DD4003-BF5F-4901-BE58-274E47385A1D}" type="slidenum">
              <a:rPr lang="en-GB" smtClean="0"/>
              <a:t>‹#›</a:t>
            </a:fld>
            <a:endParaRPr lang="en-GB"/>
          </a:p>
        </p:txBody>
      </p:sp>
    </p:spTree>
    <p:extLst>
      <p:ext uri="{BB962C8B-B14F-4D97-AF65-F5344CB8AC3E}">
        <p14:creationId xmlns:p14="http://schemas.microsoft.com/office/powerpoint/2010/main" val="4119926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4664"/>
            <a:ext cx="9144000" cy="5904656"/>
          </a:xfrm>
          <a:prstGeom prst="rect">
            <a:avLst/>
          </a:prstGeom>
        </p:spPr>
      </p:pic>
    </p:spTree>
    <p:extLst>
      <p:ext uri="{BB962C8B-B14F-4D97-AF65-F5344CB8AC3E}">
        <p14:creationId xmlns:p14="http://schemas.microsoft.com/office/powerpoint/2010/main" val="42422103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3289" y="548680"/>
            <a:ext cx="9202027" cy="5483466"/>
          </a:xfrm>
        </p:spPr>
      </p:pic>
    </p:spTree>
    <p:extLst>
      <p:ext uri="{BB962C8B-B14F-4D97-AF65-F5344CB8AC3E}">
        <p14:creationId xmlns:p14="http://schemas.microsoft.com/office/powerpoint/2010/main" val="4155584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67544" y="1766825"/>
            <a:ext cx="8496944" cy="4974543"/>
          </a:xfrm>
        </p:spPr>
        <p:txBody>
          <a:bodyPr>
            <a:noAutofit/>
          </a:bodyPr>
          <a:lstStyle/>
          <a:p>
            <a:pPr marL="0" indent="0">
              <a:spcAft>
                <a:spcPts val="0"/>
              </a:spcAft>
              <a:buNone/>
            </a:pPr>
            <a:r>
              <a:rPr lang="en-GB" sz="1800" b="1" dirty="0" smtClean="0">
                <a:effectLst/>
                <a:latin typeface="Cambria"/>
                <a:ea typeface="Times New Roman"/>
              </a:rPr>
              <a:t>September</a:t>
            </a:r>
            <a:endParaRPr lang="en-GB" sz="1800" dirty="0" smtClean="0">
              <a:effectLst/>
              <a:latin typeface="Times New Roman"/>
              <a:ea typeface="Times New Roman"/>
            </a:endParaRPr>
          </a:p>
          <a:p>
            <a:pPr marL="0" indent="0">
              <a:spcAft>
                <a:spcPts val="0"/>
              </a:spcAft>
              <a:buNone/>
            </a:pPr>
            <a:r>
              <a:rPr lang="en-GB" sz="1800" dirty="0" smtClean="0">
                <a:effectLst/>
                <a:latin typeface="Cambria"/>
                <a:ea typeface="Times New Roman"/>
              </a:rPr>
              <a:t>7	Introduction to the teaching series: Invitation to Abide </a:t>
            </a:r>
            <a:endParaRPr lang="en-GB" sz="1800" dirty="0" smtClean="0">
              <a:effectLst/>
              <a:latin typeface="Times New Roman"/>
              <a:ea typeface="Times New Roman"/>
            </a:endParaRPr>
          </a:p>
          <a:p>
            <a:pPr marL="0" indent="0">
              <a:spcAft>
                <a:spcPts val="0"/>
              </a:spcAft>
              <a:buNone/>
            </a:pPr>
            <a:r>
              <a:rPr lang="en-GB" sz="1800" dirty="0" smtClean="0">
                <a:effectLst/>
                <a:latin typeface="Cambria"/>
                <a:ea typeface="Times New Roman"/>
              </a:rPr>
              <a:t>14	Week One: Invitation to Abide</a:t>
            </a:r>
            <a:endParaRPr lang="en-GB" sz="1800" dirty="0" smtClean="0">
              <a:effectLst/>
              <a:latin typeface="Times New Roman"/>
              <a:ea typeface="Times New Roman"/>
            </a:endParaRPr>
          </a:p>
          <a:p>
            <a:pPr marL="0" indent="0">
              <a:spcAft>
                <a:spcPts val="0"/>
              </a:spcAft>
              <a:buNone/>
            </a:pPr>
            <a:r>
              <a:rPr lang="en-GB" sz="1800" dirty="0" smtClean="0">
                <a:effectLst/>
                <a:latin typeface="Cambria"/>
                <a:ea typeface="Times New Roman"/>
              </a:rPr>
              <a:t>21	Week Two:  Prayer – “ask for anything you want and it will be granted”</a:t>
            </a:r>
            <a:endParaRPr lang="en-GB" sz="1800" dirty="0" smtClean="0">
              <a:effectLst/>
              <a:latin typeface="Times New Roman"/>
              <a:ea typeface="Times New Roman"/>
            </a:endParaRPr>
          </a:p>
          <a:p>
            <a:pPr marL="0" indent="0">
              <a:spcAft>
                <a:spcPts val="0"/>
              </a:spcAft>
              <a:buNone/>
            </a:pPr>
            <a:r>
              <a:rPr lang="en-GB" sz="1800" dirty="0" smtClean="0">
                <a:effectLst/>
                <a:latin typeface="Cambria"/>
                <a:ea typeface="Times New Roman"/>
              </a:rPr>
              <a:t>28	“Pulse on Pause” - All Age Celebration - Harvest</a:t>
            </a:r>
            <a:endParaRPr lang="en-GB" sz="1800" dirty="0" smtClean="0">
              <a:effectLst/>
              <a:latin typeface="Times New Roman"/>
              <a:ea typeface="Times New Roman"/>
            </a:endParaRPr>
          </a:p>
          <a:p>
            <a:pPr marL="0" indent="0">
              <a:spcAft>
                <a:spcPts val="0"/>
              </a:spcAft>
              <a:buNone/>
            </a:pPr>
            <a:r>
              <a:rPr lang="en-GB" sz="1800" b="1" dirty="0" smtClean="0">
                <a:effectLst/>
                <a:latin typeface="Cambria"/>
                <a:ea typeface="Times New Roman"/>
              </a:rPr>
              <a:t>October	</a:t>
            </a:r>
            <a:endParaRPr lang="en-GB" sz="1800" dirty="0" smtClean="0">
              <a:effectLst/>
              <a:latin typeface="Times New Roman"/>
              <a:ea typeface="Times New Roman"/>
            </a:endParaRPr>
          </a:p>
          <a:p>
            <a:pPr marL="0" indent="0">
              <a:spcAft>
                <a:spcPts val="0"/>
              </a:spcAft>
              <a:buNone/>
            </a:pPr>
            <a:r>
              <a:rPr lang="en-GB" sz="1800" dirty="0" smtClean="0">
                <a:effectLst/>
                <a:latin typeface="Cambria"/>
                <a:ea typeface="Times New Roman"/>
              </a:rPr>
              <a:t> 5	Week Three: Bible – “his word remains in you”</a:t>
            </a:r>
            <a:endParaRPr lang="en-GB" sz="1800" dirty="0" smtClean="0">
              <a:effectLst/>
              <a:latin typeface="Times New Roman"/>
              <a:ea typeface="Times New Roman"/>
            </a:endParaRPr>
          </a:p>
          <a:p>
            <a:pPr marL="0" indent="0">
              <a:spcAft>
                <a:spcPts val="0"/>
              </a:spcAft>
              <a:buNone/>
            </a:pPr>
            <a:r>
              <a:rPr lang="en-GB" sz="1800" dirty="0" smtClean="0">
                <a:effectLst/>
                <a:latin typeface="Cambria"/>
                <a:ea typeface="Times New Roman"/>
              </a:rPr>
              <a:t>12	Week Four: Overflow of Joy –“filled with my joy… your joy will overflow”</a:t>
            </a:r>
            <a:endParaRPr lang="en-GB" sz="1800" dirty="0" smtClean="0">
              <a:effectLst/>
              <a:latin typeface="Times New Roman"/>
              <a:ea typeface="Times New Roman"/>
            </a:endParaRPr>
          </a:p>
          <a:p>
            <a:pPr marL="0" indent="0">
              <a:spcAft>
                <a:spcPts val="0"/>
              </a:spcAft>
              <a:buNone/>
            </a:pPr>
            <a:r>
              <a:rPr lang="en-GB" sz="1800" dirty="0" smtClean="0">
                <a:effectLst/>
                <a:latin typeface="Cambria"/>
                <a:ea typeface="Times New Roman"/>
              </a:rPr>
              <a:t>19	CAP Sunday </a:t>
            </a:r>
            <a:endParaRPr lang="en-GB" sz="1800" dirty="0" smtClean="0">
              <a:effectLst/>
              <a:latin typeface="Times New Roman"/>
              <a:ea typeface="Times New Roman"/>
            </a:endParaRPr>
          </a:p>
          <a:p>
            <a:pPr marL="0" indent="0">
              <a:spcAft>
                <a:spcPts val="0"/>
              </a:spcAft>
              <a:buNone/>
            </a:pPr>
            <a:r>
              <a:rPr lang="en-GB" sz="1800" dirty="0" smtClean="0">
                <a:effectLst/>
                <a:latin typeface="Cambria"/>
                <a:ea typeface="Times New Roman"/>
              </a:rPr>
              <a:t>26	“Pulse on Pause” - All Age Celebration	</a:t>
            </a:r>
          </a:p>
          <a:p>
            <a:pPr marL="0" indent="0">
              <a:spcAft>
                <a:spcPts val="0"/>
              </a:spcAft>
              <a:buNone/>
            </a:pPr>
            <a:r>
              <a:rPr lang="en-GB" sz="1800" b="1" dirty="0" smtClean="0">
                <a:effectLst/>
                <a:latin typeface="Cambria"/>
                <a:ea typeface="Times New Roman"/>
              </a:rPr>
              <a:t>November </a:t>
            </a:r>
            <a:endParaRPr lang="en-GB" sz="1800" dirty="0" smtClean="0">
              <a:effectLst/>
              <a:latin typeface="Times New Roman"/>
              <a:ea typeface="Times New Roman"/>
            </a:endParaRPr>
          </a:p>
          <a:p>
            <a:pPr marL="0" indent="0">
              <a:spcAft>
                <a:spcPts val="0"/>
              </a:spcAft>
              <a:buNone/>
            </a:pPr>
            <a:r>
              <a:rPr lang="en-GB" sz="1800" dirty="0" smtClean="0">
                <a:effectLst/>
                <a:latin typeface="Cambria"/>
                <a:ea typeface="Times New Roman"/>
              </a:rPr>
              <a:t>2	Week Five: Sabbath Rest – “remain in me... remain in my love”</a:t>
            </a:r>
            <a:endParaRPr lang="en-GB" sz="1800" dirty="0" smtClean="0">
              <a:effectLst/>
              <a:latin typeface="Times New Roman"/>
              <a:ea typeface="Times New Roman"/>
            </a:endParaRPr>
          </a:p>
          <a:p>
            <a:pPr marL="0" indent="0">
              <a:spcAft>
                <a:spcPts val="0"/>
              </a:spcAft>
              <a:buNone/>
            </a:pPr>
            <a:r>
              <a:rPr lang="en-GB" sz="1800" dirty="0" smtClean="0">
                <a:effectLst/>
                <a:latin typeface="Cambria"/>
                <a:ea typeface="Times New Roman"/>
              </a:rPr>
              <a:t>9	Week Six: Serving others – “I appointed you to go and produce lasting fruit”</a:t>
            </a:r>
            <a:endParaRPr lang="en-GB" sz="1800" dirty="0">
              <a:latin typeface="Cambria"/>
              <a:ea typeface="Times New Roman"/>
            </a:endParaRPr>
          </a:p>
          <a:p>
            <a:pPr marL="0" indent="0">
              <a:spcAft>
                <a:spcPts val="0"/>
              </a:spcAft>
              <a:buNone/>
            </a:pPr>
            <a:endParaRPr lang="en-GB" sz="1800" dirty="0" smtClean="0">
              <a:effectLst/>
              <a:latin typeface="Times New Roman"/>
              <a:ea typeface="Times New Roman"/>
            </a:endParaRPr>
          </a:p>
        </p:txBody>
      </p:sp>
      <p:pic>
        <p:nvPicPr>
          <p:cNvPr id="6"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1800" y="0"/>
            <a:ext cx="4114800" cy="1750979"/>
          </a:xfrm>
          <a:prstGeom prst="rect">
            <a:avLst/>
          </a:prstGeom>
        </p:spPr>
      </p:pic>
    </p:spTree>
    <p:extLst>
      <p:ext uri="{BB962C8B-B14F-4D97-AF65-F5344CB8AC3E}">
        <p14:creationId xmlns:p14="http://schemas.microsoft.com/office/powerpoint/2010/main" val="1528265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0"/>
            <a:ext cx="8712968" cy="6741368"/>
          </a:xfrm>
        </p:spPr>
        <p:txBody>
          <a:bodyPr>
            <a:noAutofit/>
          </a:bodyPr>
          <a:lstStyle/>
          <a:p>
            <a:pPr marL="0" indent="0">
              <a:buNone/>
            </a:pPr>
            <a:r>
              <a:rPr lang="en-GB" sz="2200" dirty="0" smtClean="0">
                <a:solidFill>
                  <a:schemeClr val="bg1"/>
                </a:solidFill>
              </a:rPr>
              <a:t>“I am the true grapevine, and my Father is the gardener. He cuts off every branch of mine that doesn’t produce fruit, and he prunes the branches that do bear fruit so they will produce even more. You have already been pruned and purified by the message I have given you. Remain in me, and I will remain in you. For a branch cannot produce fruit if it is severed from the vine, and you cannot be fruitful unless you remain in me.</a:t>
            </a:r>
          </a:p>
          <a:p>
            <a:pPr marL="0" indent="0">
              <a:buNone/>
            </a:pPr>
            <a:endParaRPr lang="en-GB" sz="1100" dirty="0" smtClean="0">
              <a:solidFill>
                <a:schemeClr val="bg1"/>
              </a:solidFill>
            </a:endParaRPr>
          </a:p>
          <a:p>
            <a:pPr marL="0" indent="0">
              <a:buNone/>
            </a:pPr>
            <a:r>
              <a:rPr lang="en-GB" sz="2200" dirty="0" smtClean="0">
                <a:solidFill>
                  <a:schemeClr val="bg1"/>
                </a:solidFill>
              </a:rPr>
              <a:t>“Yes, I am the vine; you are the branches. Those who remain in me, and I in them, will produce much fruit. For apart from me you can do nothing. Anyone who does not remain in me is thrown away like a useless branch and withers. Such branches are gathered into a pile to be burned. But if you remain in me and my words remain in you, you may ask for anything you want, and it will be granted! When you produce much fruit, you are my true disciples. This brings great glory to my Father.</a:t>
            </a:r>
          </a:p>
          <a:p>
            <a:pPr marL="0" indent="0">
              <a:buNone/>
            </a:pPr>
            <a:endParaRPr lang="en-GB" sz="1100" dirty="0" smtClean="0">
              <a:solidFill>
                <a:schemeClr val="bg1"/>
              </a:solidFill>
            </a:endParaRPr>
          </a:p>
          <a:p>
            <a:pPr marL="0" indent="0">
              <a:buNone/>
            </a:pPr>
            <a:r>
              <a:rPr lang="en-GB" sz="2200" dirty="0" smtClean="0">
                <a:solidFill>
                  <a:schemeClr val="bg1"/>
                </a:solidFill>
              </a:rPr>
              <a:t>“I have loved you even as the Father has loved me. Remain in my love. When you obey my commandments, you remain in my love, just as I obey my Father’s commandments and remain in his love. I have told you these things so that you will be filled with my joy. Yes, your joy will overflow!								John 15:1-11</a:t>
            </a:r>
            <a:endParaRPr lang="en-GB" sz="2200" dirty="0">
              <a:solidFill>
                <a:schemeClr val="bg1"/>
              </a:solidFill>
            </a:endParaRPr>
          </a:p>
        </p:txBody>
      </p:sp>
    </p:spTree>
    <p:extLst>
      <p:ext uri="{BB962C8B-B14F-4D97-AF65-F5344CB8AC3E}">
        <p14:creationId xmlns:p14="http://schemas.microsoft.com/office/powerpoint/2010/main" val="1990668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373216"/>
            <a:ext cx="8229600" cy="1143000"/>
          </a:xfrm>
        </p:spPr>
        <p:txBody>
          <a:bodyPr/>
          <a:lstStyle/>
          <a:p>
            <a:r>
              <a:rPr lang="en-GB" dirty="0" smtClean="0"/>
              <a:t>A Fruitful Vine</a:t>
            </a:r>
            <a:endParaRPr lang="en-GB"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95536" y="404663"/>
            <a:ext cx="8556458" cy="4752529"/>
          </a:xfrm>
        </p:spPr>
      </p:pic>
    </p:spTree>
    <p:extLst>
      <p:ext uri="{BB962C8B-B14F-4D97-AF65-F5344CB8AC3E}">
        <p14:creationId xmlns:p14="http://schemas.microsoft.com/office/powerpoint/2010/main" val="2119706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157192"/>
            <a:ext cx="8229600" cy="1143000"/>
          </a:xfrm>
        </p:spPr>
        <p:txBody>
          <a:bodyPr/>
          <a:lstStyle/>
          <a:p>
            <a:r>
              <a:rPr lang="en-GB" dirty="0" smtClean="0"/>
              <a:t>What is the fruit?</a:t>
            </a:r>
            <a:endParaRPr lang="en-GB" dirty="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39552" y="188640"/>
            <a:ext cx="8136904" cy="4608512"/>
          </a:xfrm>
        </p:spPr>
      </p:pic>
    </p:spTree>
    <p:extLst>
      <p:ext uri="{BB962C8B-B14F-4D97-AF65-F5344CB8AC3E}">
        <p14:creationId xmlns:p14="http://schemas.microsoft.com/office/powerpoint/2010/main" val="3362831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5445224"/>
            <a:ext cx="8785716" cy="1143000"/>
          </a:xfrm>
        </p:spPr>
        <p:txBody>
          <a:bodyPr>
            <a:normAutofit fontScale="90000"/>
          </a:bodyPr>
          <a:lstStyle/>
          <a:p>
            <a:r>
              <a:rPr lang="en-GB" dirty="0" smtClean="0"/>
              <a:t>The source of being fruitful is not you!!</a:t>
            </a:r>
            <a:endParaRPr lang="en-GB"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47664" y="188640"/>
            <a:ext cx="6552728" cy="5148572"/>
          </a:xfrm>
        </p:spPr>
      </p:pic>
    </p:spTree>
    <p:extLst>
      <p:ext uri="{BB962C8B-B14F-4D97-AF65-F5344CB8AC3E}">
        <p14:creationId xmlns:p14="http://schemas.microsoft.com/office/powerpoint/2010/main" val="22391748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83568" y="0"/>
            <a:ext cx="8064896" cy="6858000"/>
          </a:xfrm>
        </p:spPr>
      </p:pic>
    </p:spTree>
    <p:extLst>
      <p:ext uri="{BB962C8B-B14F-4D97-AF65-F5344CB8AC3E}">
        <p14:creationId xmlns:p14="http://schemas.microsoft.com/office/powerpoint/2010/main" val="2520840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517232"/>
            <a:ext cx="8229600" cy="1143000"/>
          </a:xfrm>
        </p:spPr>
        <p:txBody>
          <a:bodyPr/>
          <a:lstStyle/>
          <a:p>
            <a:r>
              <a:rPr lang="en-GB" dirty="0" smtClean="0"/>
              <a:t>Invitation to Abide</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18369"/>
            <a:ext cx="8136904" cy="5505170"/>
          </a:xfrm>
        </p:spPr>
      </p:pic>
    </p:spTree>
    <p:extLst>
      <p:ext uri="{BB962C8B-B14F-4D97-AF65-F5344CB8AC3E}">
        <p14:creationId xmlns:p14="http://schemas.microsoft.com/office/powerpoint/2010/main" val="39533202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135" y="5373216"/>
            <a:ext cx="7639305" cy="1143000"/>
          </a:xfrm>
        </p:spPr>
        <p:txBody>
          <a:bodyPr/>
          <a:lstStyle/>
          <a:p>
            <a:r>
              <a:rPr lang="en-GB" dirty="0" smtClean="0"/>
              <a:t>Character and Competence </a:t>
            </a:r>
            <a:endParaRPr lang="en-GB"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99592" y="0"/>
            <a:ext cx="7704856" cy="5281330"/>
          </a:xfrm>
        </p:spPr>
      </p:pic>
    </p:spTree>
    <p:extLst>
      <p:ext uri="{BB962C8B-B14F-4D97-AF65-F5344CB8AC3E}">
        <p14:creationId xmlns:p14="http://schemas.microsoft.com/office/powerpoint/2010/main" val="3258955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1226</Words>
  <Application>Microsoft Office PowerPoint</Application>
  <PresentationFormat>On-screen Show (4:3)</PresentationFormat>
  <Paragraphs>71</Paragraphs>
  <Slides>10</Slides>
  <Notes>6</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A Fruitful Vine</vt:lpstr>
      <vt:lpstr>What is the fruit?</vt:lpstr>
      <vt:lpstr>The source of being fruitful is not you!!</vt:lpstr>
      <vt:lpstr>PowerPoint Presentation</vt:lpstr>
      <vt:lpstr>Invitation to Abide</vt:lpstr>
      <vt:lpstr>Character and Competence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Andy Glover</dc:creator>
  <cp:lastModifiedBy>hazel.gilbert</cp:lastModifiedBy>
  <cp:revision>9</cp:revision>
  <dcterms:created xsi:type="dcterms:W3CDTF">2014-09-05T13:08:53Z</dcterms:created>
  <dcterms:modified xsi:type="dcterms:W3CDTF">2014-09-08T14:43:01Z</dcterms:modified>
</cp:coreProperties>
</file>