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6" r:id="rId3"/>
    <p:sldId id="258" r:id="rId4"/>
    <p:sldId id="259" r:id="rId5"/>
    <p:sldId id="262"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16" autoAdjust="0"/>
  </p:normalViewPr>
  <p:slideViewPr>
    <p:cSldViewPr>
      <p:cViewPr varScale="1">
        <p:scale>
          <a:sx n="31" d="100"/>
          <a:sy n="31" d="100"/>
        </p:scale>
        <p:origin x="1963"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EC8D63-A210-4A47-9985-68AD51446D30}" type="datetimeFigureOut">
              <a:rPr lang="en-GB" smtClean="0"/>
              <a:t>20 Nov 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9D20D-346A-4328-AF0F-D35194EFB61F}" type="slidenum">
              <a:rPr lang="en-GB" smtClean="0"/>
              <a:t>‹#›</a:t>
            </a:fld>
            <a:endParaRPr lang="en-GB"/>
          </a:p>
        </p:txBody>
      </p:sp>
    </p:spTree>
    <p:extLst>
      <p:ext uri="{BB962C8B-B14F-4D97-AF65-F5344CB8AC3E}">
        <p14:creationId xmlns:p14="http://schemas.microsoft.com/office/powerpoint/2010/main" val="2161894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676767"/>
                </a:solidFill>
                <a:effectLst/>
                <a:latin typeface="Open Sans"/>
              </a:rPr>
              <a:t>Jesus only gave one strategy for reaching out to find new disciples (Luke 10: 1-10). It included going out and looking for POP, being vulnerable (lambs amongst wolves), proclaiming the good news of the Kingdom and demonstrating the power of God. He specifically told the disciples to heal the sick. </a:t>
            </a:r>
          </a:p>
          <a:p>
            <a:endParaRPr lang="en-GB" b="0" i="0" dirty="0">
              <a:solidFill>
                <a:srgbClr val="676767"/>
              </a:solidFill>
              <a:effectLst/>
              <a:latin typeface="Open Sans"/>
            </a:endParaRPr>
          </a:p>
          <a:p>
            <a:r>
              <a:rPr lang="en-GB" b="0" i="0" dirty="0">
                <a:solidFill>
                  <a:srgbClr val="676767"/>
                </a:solidFill>
                <a:effectLst/>
                <a:latin typeface="Open Sans"/>
              </a:rPr>
              <a:t>The Apostle Paul wrote: ‘</a:t>
            </a:r>
            <a:r>
              <a:rPr lang="en-GB" b="0" i="1" dirty="0">
                <a:solidFill>
                  <a:srgbClr val="676767"/>
                </a:solidFill>
                <a:effectLst/>
                <a:latin typeface="inherit"/>
              </a:rPr>
              <a:t>My message and my preaching were not with wise and persuasive words, but with a demonstration of the Spirit’s power, so that your faith might not rest on human wisdom, but on God’s power</a:t>
            </a:r>
            <a:r>
              <a:rPr lang="en-GB" b="0" i="0" dirty="0">
                <a:solidFill>
                  <a:srgbClr val="676767"/>
                </a:solidFill>
                <a:effectLst/>
                <a:latin typeface="Open Sans"/>
              </a:rPr>
              <a:t>.’ (1 Corinthians 2:4-5)</a:t>
            </a:r>
            <a:endParaRPr lang="en-GB" dirty="0"/>
          </a:p>
        </p:txBody>
      </p:sp>
      <p:sp>
        <p:nvSpPr>
          <p:cNvPr id="4" name="Slide Number Placeholder 3"/>
          <p:cNvSpPr>
            <a:spLocks noGrp="1"/>
          </p:cNvSpPr>
          <p:nvPr>
            <p:ph type="sldNum" sz="quarter" idx="10"/>
          </p:nvPr>
        </p:nvSpPr>
        <p:spPr/>
        <p:txBody>
          <a:bodyPr/>
          <a:lstStyle/>
          <a:p>
            <a:fld id="{C599D20D-346A-4328-AF0F-D35194EFB61F}" type="slidenum">
              <a:rPr lang="en-GB" smtClean="0"/>
              <a:t>1</a:t>
            </a:fld>
            <a:endParaRPr lang="en-GB"/>
          </a:p>
        </p:txBody>
      </p:sp>
    </p:spTree>
    <p:extLst>
      <p:ext uri="{BB962C8B-B14F-4D97-AF65-F5344CB8AC3E}">
        <p14:creationId xmlns:p14="http://schemas.microsoft.com/office/powerpoint/2010/main" val="15196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Jesus brings us into His Kingdom through a Covenant. He makes an agreement with us that we are one with Him. We are given the identity of sons and daughters by His Father. We obey Him not because we have to, but because we want to as members of His family.</a:t>
            </a:r>
          </a:p>
          <a:p>
            <a:endParaRPr lang="en-GB" dirty="0"/>
          </a:p>
          <a:p>
            <a:r>
              <a:rPr lang="en-GB" dirty="0"/>
              <a:t>Father —&gt; Identity —&gt; Obedience</a:t>
            </a:r>
          </a:p>
          <a:p>
            <a:r>
              <a:rPr lang="en-GB" dirty="0"/>
              <a:t>As we receive this new identity from our new father, the King, we also receive authority in the spiritual realm. When we step out on this authority in obedience to Him, we see the power of God released.</a:t>
            </a:r>
          </a:p>
          <a:p>
            <a:endParaRPr lang="en-GB" dirty="0"/>
          </a:p>
          <a:p>
            <a:r>
              <a:rPr lang="en-GB" dirty="0"/>
              <a:t>King —&gt; Authority —&gt; Power</a:t>
            </a:r>
          </a:p>
          <a:p>
            <a:r>
              <a:rPr lang="en-GB" dirty="0"/>
              <a:t>So if you have chosen to follow Jesus, you have authority from Him. Ultimate victory is assured because of what Jesus did on the cross. However, right now God asks us to fight with His authority and power. In Ephesians it says:</a:t>
            </a:r>
          </a:p>
          <a:p>
            <a:r>
              <a:rPr lang="en-GB" dirty="0"/>
              <a:t>‘…our struggle is not against flesh and blood, but against the rulers, against the authorities, against the powers of this dark world and against the spiritual forces of evil in the heavenly realms.’ (Ephesians 6:12)</a:t>
            </a:r>
          </a:p>
          <a:p>
            <a:endParaRPr lang="en-GB" dirty="0"/>
          </a:p>
          <a:p>
            <a:r>
              <a:rPr lang="en-GB" dirty="0"/>
              <a:t>Why do bad things happen to good people? Why do we pray for godly things and not see an immediate answer? Why does sin have such a grip on us as we seek to follow Jesus? We will not find the answers to questions like these unless we begin to understand the war in which we operate.</a:t>
            </a:r>
          </a:p>
          <a:p>
            <a:endParaRPr lang="en-GB" dirty="0"/>
          </a:p>
          <a:p>
            <a:r>
              <a:rPr lang="en-GB" dirty="0"/>
              <a:t>If we are to prevail, we need to learn how to trust Jesus, step out in obedience and faith, and persevere in a world that is hostile to the things of God.</a:t>
            </a:r>
          </a:p>
        </p:txBody>
      </p:sp>
      <p:sp>
        <p:nvSpPr>
          <p:cNvPr id="4" name="Slide Number Placeholder 3"/>
          <p:cNvSpPr>
            <a:spLocks noGrp="1"/>
          </p:cNvSpPr>
          <p:nvPr>
            <p:ph type="sldNum" sz="quarter" idx="10"/>
          </p:nvPr>
        </p:nvSpPr>
        <p:spPr/>
        <p:txBody>
          <a:bodyPr/>
          <a:lstStyle/>
          <a:p>
            <a:fld id="{C599D20D-346A-4328-AF0F-D35194EFB61F}" type="slidenum">
              <a:rPr lang="en-GB" smtClean="0"/>
              <a:t>2</a:t>
            </a:fld>
            <a:endParaRPr lang="en-GB"/>
          </a:p>
        </p:txBody>
      </p:sp>
    </p:spTree>
    <p:extLst>
      <p:ext uri="{BB962C8B-B14F-4D97-AF65-F5344CB8AC3E}">
        <p14:creationId xmlns:p14="http://schemas.microsoft.com/office/powerpoint/2010/main" val="386146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GB" b="0" i="0" dirty="0">
                <a:solidFill>
                  <a:srgbClr val="676767"/>
                </a:solidFill>
                <a:effectLst/>
                <a:latin typeface="Open Sans"/>
              </a:rPr>
              <a:t>If we are engage with the supernatural power of God in our lives and ministries, we need to understand that the world is more than we see.</a:t>
            </a:r>
          </a:p>
          <a:p>
            <a:pPr algn="l" fontAlgn="base"/>
            <a:r>
              <a:rPr lang="en-GB" b="0" i="0" dirty="0">
                <a:solidFill>
                  <a:srgbClr val="676767"/>
                </a:solidFill>
                <a:effectLst/>
                <a:latin typeface="Open Sans"/>
              </a:rPr>
              <a:t>Our ‘enlightened’ Western would-view tends to encourage us to believe only in what we can observe, measure and explain. However, this ‘modern wisdom’ has actually had the effect of blinding us to the full  reality of the world in which we live. It has also often led to a misunderstanding of the character and nature of God.</a:t>
            </a:r>
          </a:p>
          <a:p>
            <a:pPr algn="l" fontAlgn="base"/>
            <a:r>
              <a:rPr lang="en-GB" b="0" i="0" dirty="0">
                <a:solidFill>
                  <a:srgbClr val="676767"/>
                </a:solidFill>
                <a:effectLst/>
                <a:latin typeface="Open Sans"/>
              </a:rPr>
              <a:t>The Bible is clear that there are both physical and spiritual components of creation. In fact we as human beings are also spiritual as well as physical. God Himself is a Spirit. According to scripture, both the physical realm and the spiritual realm have experienced a falling away from God so that in both realms there is now a war between good and evil.</a:t>
            </a:r>
          </a:p>
          <a:p>
            <a:pPr algn="l" fontAlgn="base"/>
            <a:r>
              <a:rPr lang="en-GB" b="1" i="1" dirty="0">
                <a:solidFill>
                  <a:srgbClr val="676767"/>
                </a:solidFill>
                <a:effectLst/>
                <a:latin typeface="inherit"/>
              </a:rPr>
              <a:t>As Christians, we live and operate in a world that is defined by a war between good and evil in the invisible realm.</a:t>
            </a:r>
            <a:endParaRPr lang="en-GB" b="0" i="0" dirty="0">
              <a:solidFill>
                <a:srgbClr val="676767"/>
              </a:solidFill>
              <a:effectLst/>
              <a:latin typeface="Open Sans"/>
            </a:endParaRPr>
          </a:p>
          <a:p>
            <a:pPr algn="l" fontAlgn="base"/>
            <a:r>
              <a:rPr lang="en-GB" b="0" i="0" dirty="0">
                <a:solidFill>
                  <a:srgbClr val="676767"/>
                </a:solidFill>
                <a:effectLst/>
                <a:latin typeface="Open Sans"/>
              </a:rPr>
              <a:t>In fact, the Bible is not the only place where we find acknowledgement of this reality. All the major world faiths, from Hinduism to Islam, Judaism and even animistic tribal beliefs, recognize at one level or another that there is an invisible spiritual realm where there is conflict between good and evil which has a direct effect on our physical world. Modernist Western culture is pretty much out there on its own on this issue.</a:t>
            </a:r>
          </a:p>
          <a:p>
            <a:pPr algn="l" fontAlgn="base"/>
            <a:r>
              <a:rPr lang="en-GB" b="0" i="0" dirty="0">
                <a:solidFill>
                  <a:srgbClr val="676767"/>
                </a:solidFill>
                <a:effectLst/>
                <a:latin typeface="Open Sans"/>
              </a:rPr>
              <a:t>As Christians we know that this war has occurred because God was not willing to force the people and the angelic beings He had created to follow Him, but chose to give them free will. Some people choose to follow Him, others choose a different path. The same was true of the angels. Sin, slavery, sickness and suffering have grown like poisonous fruit throughout the Earth throughout history as a result. Ironically, many blame God for the effects of this rebellion against Him and His purposes.</a:t>
            </a:r>
          </a:p>
          <a:p>
            <a:pPr algn="l" fontAlgn="base"/>
            <a:r>
              <a:rPr lang="en-GB" b="0" i="0" dirty="0">
                <a:solidFill>
                  <a:srgbClr val="676767"/>
                </a:solidFill>
                <a:effectLst/>
                <a:latin typeface="Open Sans"/>
              </a:rPr>
              <a:t>Peter description of Jesus as he tells his</a:t>
            </a:r>
            <a:r>
              <a:rPr lang="en-GB" b="0" i="0" baseline="0" dirty="0">
                <a:solidFill>
                  <a:srgbClr val="676767"/>
                </a:solidFill>
                <a:effectLst/>
                <a:latin typeface="Open Sans"/>
              </a:rPr>
              <a:t> story</a:t>
            </a:r>
          </a:p>
          <a:p>
            <a:pPr algn="l" fontAlgn="base"/>
            <a:r>
              <a:rPr lang="en-GB" b="0" i="0" dirty="0">
                <a:solidFill>
                  <a:srgbClr val="676767"/>
                </a:solidFill>
                <a:effectLst/>
                <a:latin typeface="Open Sans"/>
              </a:rPr>
              <a:t>Acts 10: 38 </a:t>
            </a:r>
          </a:p>
          <a:p>
            <a:pPr algn="l" fontAlgn="base"/>
            <a:r>
              <a:rPr lang="en-GB" b="0" i="1" dirty="0">
                <a:solidFill>
                  <a:srgbClr val="676767"/>
                </a:solidFill>
                <a:effectLst/>
                <a:latin typeface="Open Sans"/>
              </a:rPr>
              <a:t>And you know that God anointed Jesus of Nazareth with the Holy Spirit and with power. Then Jesus went around doing good and healing all who were oppressed by the devil, for God was with him.</a:t>
            </a:r>
          </a:p>
          <a:p>
            <a:pPr algn="l" fontAlgn="base"/>
            <a:r>
              <a:rPr lang="en-GB" b="0" i="0" dirty="0">
                <a:solidFill>
                  <a:srgbClr val="676767"/>
                </a:solidFill>
                <a:effectLst/>
                <a:latin typeface="Open Sans"/>
              </a:rPr>
              <a:t>John is equally clear why Jesus came. He wrote:</a:t>
            </a:r>
            <a:br>
              <a:rPr lang="en-GB" b="0" i="0" dirty="0">
                <a:solidFill>
                  <a:srgbClr val="676767"/>
                </a:solidFill>
                <a:effectLst/>
                <a:latin typeface="Open Sans"/>
              </a:rPr>
            </a:br>
            <a:r>
              <a:rPr lang="en-GB" b="0" i="0" dirty="0">
                <a:solidFill>
                  <a:srgbClr val="676767"/>
                </a:solidFill>
                <a:effectLst/>
                <a:latin typeface="Open Sans"/>
              </a:rPr>
              <a:t>‘</a:t>
            </a:r>
            <a:r>
              <a:rPr lang="en-GB" b="0" i="1" dirty="0">
                <a:solidFill>
                  <a:srgbClr val="676767"/>
                </a:solidFill>
                <a:effectLst/>
                <a:latin typeface="inherit"/>
              </a:rPr>
              <a:t>The reason the Son of God appeared was to destroy the devil’s work.</a:t>
            </a:r>
            <a:r>
              <a:rPr lang="en-GB" b="0" i="0" dirty="0">
                <a:solidFill>
                  <a:srgbClr val="676767"/>
                </a:solidFill>
                <a:effectLst/>
                <a:latin typeface="Open Sans"/>
              </a:rPr>
              <a:t>’ (1 John 3 :8)</a:t>
            </a:r>
          </a:p>
          <a:p>
            <a:pPr algn="l" fontAlgn="base"/>
            <a:endParaRPr lang="en-GB" b="0" i="0" dirty="0">
              <a:solidFill>
                <a:srgbClr val="676767"/>
              </a:solidFill>
              <a:effectLst/>
              <a:latin typeface="Open Sans"/>
            </a:endParaRPr>
          </a:p>
          <a:p>
            <a:pPr algn="l" fontAlgn="base"/>
            <a:r>
              <a:rPr lang="en-GB" b="0" i="0" dirty="0">
                <a:solidFill>
                  <a:srgbClr val="676767"/>
                </a:solidFill>
                <a:effectLst/>
                <a:latin typeface="Open Sans"/>
              </a:rPr>
              <a:t>The Bible describes the kingdom of God as the ‘rule’ of God as king. This means that the kingdom of God is operating whenever His will is being followed. Isaiah 61 was the passage used by Jesus to describe His commission and ministry:</a:t>
            </a:r>
            <a:br>
              <a:rPr lang="en-GB" b="0" i="0" dirty="0">
                <a:solidFill>
                  <a:srgbClr val="676767"/>
                </a:solidFill>
                <a:effectLst/>
                <a:latin typeface="Open Sans"/>
              </a:rPr>
            </a:br>
            <a:r>
              <a:rPr lang="en-GB" b="0" i="1" dirty="0">
                <a:solidFill>
                  <a:srgbClr val="676767"/>
                </a:solidFill>
                <a:effectLst/>
                <a:latin typeface="inherit"/>
              </a:rPr>
              <a:t>‘He has sent me to bind up the broken-hearted, to proclaim freedom for the captives and release from darkness for the prisoners.’ (Isaiah 61:1)</a:t>
            </a:r>
            <a:endParaRPr lang="en-GB" b="0" i="0" dirty="0">
              <a:solidFill>
                <a:srgbClr val="676767"/>
              </a:solidFill>
              <a:effectLst/>
              <a:latin typeface="Open Sans"/>
            </a:endParaRPr>
          </a:p>
          <a:p>
            <a:pPr algn="l" fontAlgn="base"/>
            <a:r>
              <a:rPr lang="en-GB" b="0" i="0" dirty="0">
                <a:solidFill>
                  <a:srgbClr val="676767"/>
                </a:solidFill>
                <a:effectLst/>
                <a:latin typeface="Open Sans"/>
              </a:rPr>
              <a:t>The Kingdom of God is operating when sin, sickness, sadness and Satan are removed from the picture and humanity is able to engage with life in all its fullness.</a:t>
            </a:r>
          </a:p>
          <a:p>
            <a:endParaRPr lang="en-GB" dirty="0"/>
          </a:p>
        </p:txBody>
      </p:sp>
      <p:sp>
        <p:nvSpPr>
          <p:cNvPr id="4" name="Slide Number Placeholder 3"/>
          <p:cNvSpPr>
            <a:spLocks noGrp="1"/>
          </p:cNvSpPr>
          <p:nvPr>
            <p:ph type="sldNum" sz="quarter" idx="10"/>
          </p:nvPr>
        </p:nvSpPr>
        <p:spPr/>
        <p:txBody>
          <a:bodyPr/>
          <a:lstStyle/>
          <a:p>
            <a:fld id="{C599D20D-346A-4328-AF0F-D35194EFB61F}" type="slidenum">
              <a:rPr lang="en-GB" smtClean="0"/>
              <a:t>3</a:t>
            </a:fld>
            <a:endParaRPr lang="en-GB"/>
          </a:p>
        </p:txBody>
      </p:sp>
    </p:spTree>
    <p:extLst>
      <p:ext uri="{BB962C8B-B14F-4D97-AF65-F5344CB8AC3E}">
        <p14:creationId xmlns:p14="http://schemas.microsoft.com/office/powerpoint/2010/main" val="157784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Acts 1v 4-7</a:t>
            </a:r>
          </a:p>
          <a:p>
            <a:r>
              <a:rPr lang="en-GB" dirty="0"/>
              <a:t>Trust the Father </a:t>
            </a:r>
          </a:p>
          <a:p>
            <a:r>
              <a:rPr lang="en-GB" dirty="0"/>
              <a:t>Courage</a:t>
            </a:r>
          </a:p>
          <a:p>
            <a:r>
              <a:rPr lang="en-GB" dirty="0"/>
              <a:t>Risk - Sue</a:t>
            </a:r>
          </a:p>
          <a:p>
            <a:r>
              <a:rPr lang="en-GB" dirty="0"/>
              <a:t>Perseverance </a:t>
            </a:r>
          </a:p>
          <a:p>
            <a:endParaRPr lang="en-GB" dirty="0"/>
          </a:p>
          <a:p>
            <a:endParaRPr lang="en-GB" dirty="0"/>
          </a:p>
          <a:p>
            <a:r>
              <a:rPr lang="en-GB" dirty="0"/>
              <a:t>Things we can do as we Trust….</a:t>
            </a:r>
          </a:p>
          <a:p>
            <a:r>
              <a:rPr lang="en-GB" dirty="0"/>
              <a:t>Exaggerate nothing, celebrate everything</a:t>
            </a:r>
          </a:p>
          <a:p>
            <a:r>
              <a:rPr lang="en-GB" dirty="0"/>
              <a:t>Move beyond cynicism</a:t>
            </a:r>
          </a:p>
          <a:p>
            <a:r>
              <a:rPr lang="en-GB" dirty="0"/>
              <a:t>Deal with disappointments </a:t>
            </a:r>
          </a:p>
          <a:p>
            <a:r>
              <a:rPr lang="en-GB" dirty="0"/>
              <a:t>Don’t hype things up</a:t>
            </a:r>
          </a:p>
          <a:p>
            <a:r>
              <a:rPr lang="en-GB" dirty="0"/>
              <a:t>Hear stories with faith</a:t>
            </a:r>
          </a:p>
          <a:p>
            <a:r>
              <a:rPr lang="en-GB" dirty="0"/>
              <a:t>Don’t judge and withdraw </a:t>
            </a:r>
          </a:p>
          <a:p>
            <a:endParaRPr lang="en-GB" dirty="0"/>
          </a:p>
          <a:p>
            <a:endParaRPr lang="en-GB" dirty="0"/>
          </a:p>
        </p:txBody>
      </p:sp>
      <p:sp>
        <p:nvSpPr>
          <p:cNvPr id="4" name="Slide Number Placeholder 3"/>
          <p:cNvSpPr>
            <a:spLocks noGrp="1"/>
          </p:cNvSpPr>
          <p:nvPr>
            <p:ph type="sldNum" sz="quarter" idx="10"/>
          </p:nvPr>
        </p:nvSpPr>
        <p:spPr/>
        <p:txBody>
          <a:bodyPr/>
          <a:lstStyle/>
          <a:p>
            <a:fld id="{C599D20D-346A-4328-AF0F-D35194EFB61F}" type="slidenum">
              <a:rPr lang="en-GB" smtClean="0"/>
              <a:t>4</a:t>
            </a:fld>
            <a:endParaRPr lang="en-GB"/>
          </a:p>
        </p:txBody>
      </p:sp>
    </p:spTree>
    <p:extLst>
      <p:ext uri="{BB962C8B-B14F-4D97-AF65-F5344CB8AC3E}">
        <p14:creationId xmlns:p14="http://schemas.microsoft.com/office/powerpoint/2010/main" val="177380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God who enables us, along with you, to stand firm for Christ. He has commissioned us, and he has identified us as his own by placing the Holy Spirit in our hearts as the first instalment that guarantees everything he has promised us.” 2 Cor.1:21-22 NLT</a:t>
            </a:r>
          </a:p>
          <a:p>
            <a:endParaRPr lang="en-GB" dirty="0"/>
          </a:p>
          <a:p>
            <a:r>
              <a:rPr lang="en-GB" dirty="0"/>
              <a:t>We are not filled with an emotional feeling, a hunch, or more zing. We are filled with a person.</a:t>
            </a:r>
          </a:p>
          <a:p>
            <a:endParaRPr lang="en-GB" dirty="0"/>
          </a:p>
          <a:p>
            <a:r>
              <a:rPr lang="en-GB" dirty="0"/>
              <a:t>Many Christians never pick up that Jesus’ earthly ministry was guided completely by the Holy Spirit. Thinking is summed up, “Well, Jesus is both God and man, so he knows what’s up and just does everything perfectly, naturally.”</a:t>
            </a:r>
          </a:p>
          <a:p>
            <a:r>
              <a:rPr lang="en-GB" dirty="0"/>
              <a:t>Well, sort of.</a:t>
            </a:r>
          </a:p>
          <a:p>
            <a:r>
              <a:rPr lang="en-GB" dirty="0"/>
              <a:t>It’s true that Jesus is both God and man, and that he lived his life without ever sinning. But as a human, like you and me, he fully submitted to and was guided by the Spirit. His life is a picture of the perfect work of the Holy Spirit in man.</a:t>
            </a:r>
          </a:p>
          <a:p>
            <a:r>
              <a:rPr lang="en-GB" dirty="0"/>
              <a:t>•	Jesus was born by the work of the Spirit;</a:t>
            </a:r>
          </a:p>
          <a:p>
            <a:r>
              <a:rPr lang="en-GB" dirty="0"/>
              <a:t>•	Jesus was led by the Spirit to suffer temptation and come out spotless;</a:t>
            </a:r>
          </a:p>
          <a:p>
            <a:r>
              <a:rPr lang="en-GB" dirty="0"/>
              <a:t>•	Jesus was empowered by the Spirit to do the ministry he did;</a:t>
            </a:r>
          </a:p>
          <a:p>
            <a:r>
              <a:rPr lang="en-GB" dirty="0"/>
              <a:t>•	Jesus was full of wisdom and knowledge by the Holy Spirit;</a:t>
            </a:r>
          </a:p>
          <a:p>
            <a:r>
              <a:rPr lang="en-GB" dirty="0"/>
              <a:t>•	Jesus spoke only the words given him by the Spirit;</a:t>
            </a:r>
          </a:p>
          <a:p>
            <a:r>
              <a:rPr lang="en-GB" dirty="0"/>
              <a:t>•	Jesus was raised from the dead by the power of the Spirit.</a:t>
            </a:r>
          </a:p>
          <a:p>
            <a:r>
              <a:rPr lang="en-GB" dirty="0"/>
              <a:t>Luke 1:35; Luke 4:1-2; Matt 12:28; Acts 10:38; Isaiah 11:2-3; John 3:34; 8:28; Romans 8:11</a:t>
            </a:r>
          </a:p>
          <a:p>
            <a:endParaRPr lang="en-GB" dirty="0"/>
          </a:p>
          <a:p>
            <a:r>
              <a:rPr lang="en-GB" dirty="0"/>
              <a:t>Wouldn’t it be great if we had this same Spirit living inside of us, guiding, empowering, and giving us words to say (or not say)? Oh, wait! We do.</a:t>
            </a:r>
          </a:p>
          <a:p>
            <a:r>
              <a:rPr lang="en-GB" dirty="0"/>
              <a:t>“The Spirit of God, who raised Jesus from the dead, lives in you. And just as God raised Christ Jesus from the dead, he will give life to your mortal bodies by this same Spirit living within you.”</a:t>
            </a:r>
          </a:p>
          <a:p>
            <a:r>
              <a:rPr lang="en-GB" dirty="0"/>
              <a:t>Romans 8:11 NLT</a:t>
            </a:r>
          </a:p>
          <a:p>
            <a:endParaRPr lang="en-GB" dirty="0"/>
          </a:p>
          <a:p>
            <a:r>
              <a:rPr lang="en-GB" dirty="0"/>
              <a:t>The same power that guided Jesus’ life and raised him from the dead now lives in us.</a:t>
            </a:r>
          </a:p>
          <a:p>
            <a:r>
              <a:rPr lang="en-GB" dirty="0"/>
              <a:t>That’s pretty powerful!</a:t>
            </a:r>
          </a:p>
          <a:p>
            <a:endParaRPr lang="en-GB" dirty="0"/>
          </a:p>
          <a:p>
            <a:r>
              <a:rPr lang="en-GB" dirty="0"/>
              <a:t>So I am going to go out on a limb here and suggest that if the Spirit was powerful enough to raise Jesus, and that the very same Spirit now lives in and empowers us it is within the realms of possibility to experience some supernatural activity in and through us!!</a:t>
            </a:r>
          </a:p>
          <a:p>
            <a:endParaRPr lang="en-GB" dirty="0"/>
          </a:p>
        </p:txBody>
      </p:sp>
      <p:sp>
        <p:nvSpPr>
          <p:cNvPr id="4" name="Slide Number Placeholder 3"/>
          <p:cNvSpPr>
            <a:spLocks noGrp="1"/>
          </p:cNvSpPr>
          <p:nvPr>
            <p:ph type="sldNum" sz="quarter" idx="10"/>
          </p:nvPr>
        </p:nvSpPr>
        <p:spPr/>
        <p:txBody>
          <a:bodyPr/>
          <a:lstStyle/>
          <a:p>
            <a:fld id="{C599D20D-346A-4328-AF0F-D35194EFB61F}" type="slidenum">
              <a:rPr lang="en-GB" smtClean="0"/>
              <a:t>5</a:t>
            </a:fld>
            <a:endParaRPr lang="en-GB"/>
          </a:p>
        </p:txBody>
      </p:sp>
    </p:spTree>
    <p:extLst>
      <p:ext uri="{BB962C8B-B14F-4D97-AF65-F5344CB8AC3E}">
        <p14:creationId xmlns:p14="http://schemas.microsoft.com/office/powerpoint/2010/main" val="2649386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Testimony</a:t>
            </a:r>
          </a:p>
          <a:p>
            <a:r>
              <a:rPr lang="en-GB" dirty="0"/>
              <a:t>Rev 19:10</a:t>
            </a:r>
          </a:p>
          <a:p>
            <a:r>
              <a:rPr lang="en-GB"/>
              <a:t>For the testimony of Jesus is the spirit of prophecy.”</a:t>
            </a:r>
          </a:p>
          <a:p>
            <a:r>
              <a:rPr lang="en-GB"/>
              <a:t>For </a:t>
            </a:r>
            <a:r>
              <a:rPr lang="en-GB" dirty="0"/>
              <a:t>a long time I struggled with sharing my faith in a way that had real meaning but didn’t risk blowing up a friendship.  Then I had a revelation moment: I need to stop treating my lost friends differently from my Christian friends.</a:t>
            </a:r>
          </a:p>
          <a:p>
            <a:endParaRPr lang="en-GB" dirty="0"/>
          </a:p>
          <a:p>
            <a:r>
              <a:rPr lang="en-GB" dirty="0"/>
              <a:t>We do that all the time.  When a Christian friend is sick or stressed, I’ll pray for them right there and then.  When they need encouraging, I’ll share with them what Jesus is saying to me this week.  When they are in need, I’ll serve them practically.  But with our lost friends, all too often we either water-down our faith, seemingly losing the Jesus from our lives (or alternatively turn into some hyper-spiritual nutcase!)</a:t>
            </a:r>
          </a:p>
          <a:p>
            <a:endParaRPr lang="en-GB" dirty="0"/>
          </a:p>
          <a:p>
            <a:r>
              <a:rPr lang="en-GB" dirty="0"/>
              <a:t>This is </a:t>
            </a:r>
            <a:r>
              <a:rPr lang="en-GB" dirty="0" err="1"/>
              <a:t>is</a:t>
            </a:r>
            <a:r>
              <a:rPr lang="en-GB" dirty="0"/>
              <a:t> a failure to respect your friend enough to be who you really are – to trust that the person they know and like includes the spiritual you, and thus Jesus-in-you.  The underlying problem is that we live a dualistic life: operating one way with Christians, but another way with the lost.  Instead, we need to treat our lost friends the same way we treat our Christian friends, so that the authentic, Jesus-loving you can shine through.</a:t>
            </a:r>
          </a:p>
          <a:p>
            <a:endParaRPr lang="en-GB" dirty="0"/>
          </a:p>
          <a:p>
            <a:r>
              <a:rPr lang="en-GB" dirty="0"/>
              <a:t>How Do I Live This Out?</a:t>
            </a:r>
          </a:p>
          <a:p>
            <a:endParaRPr lang="en-GB" dirty="0"/>
          </a:p>
          <a:p>
            <a:r>
              <a:rPr lang="en-GB" dirty="0"/>
              <a:t>To take things a step further, here are 4 ways to respond to your friends – both Christian and non-Christian – in a naturally supernatural way.  These 4 questions, or tools, are always available for you to select from in any situation:</a:t>
            </a:r>
          </a:p>
          <a:p>
            <a:endParaRPr lang="en-GB" dirty="0"/>
          </a:p>
          <a:p>
            <a:r>
              <a:rPr lang="en-GB" dirty="0"/>
              <a:t>1.  ”Can I pray for you?”</a:t>
            </a:r>
          </a:p>
          <a:p>
            <a:endParaRPr lang="en-GB" dirty="0"/>
          </a:p>
          <a:p>
            <a:r>
              <a:rPr lang="en-GB" dirty="0"/>
              <a:t>If they have a need, or are sick, or are worried about something, stop right there and then to pray for your friend.  Be open to God giving you a word of encouragement, strengthening or comfort – and share it simply and naturally with them, in everyday language.  Interestingly, even if there is no directly observable answer, your non-Christian friends will be really touched by your sincere expression of love.  And when God DOES answer that simple prayer of faith… amazing conversations follow!</a:t>
            </a:r>
          </a:p>
          <a:p>
            <a:endParaRPr lang="en-GB" dirty="0"/>
          </a:p>
          <a:p>
            <a:r>
              <a:rPr lang="en-GB" dirty="0"/>
              <a:t>2.  ”Can I serve you?”</a:t>
            </a:r>
          </a:p>
          <a:p>
            <a:endParaRPr lang="en-GB" dirty="0"/>
          </a:p>
          <a:p>
            <a:r>
              <a:rPr lang="en-GB" dirty="0"/>
              <a:t>Babysit, cook a meal, make them a cup of tea (the godly response to almost all the world’s problems!), give a hug, mow their lawn.  Whatever you do, the point is to stop and help.  (And be looking to invite them to join you in serving others – as you go together, the Spirit of the Lord goes with you.)</a:t>
            </a:r>
          </a:p>
          <a:p>
            <a:endParaRPr lang="en-GB" dirty="0"/>
          </a:p>
          <a:p>
            <a:r>
              <a:rPr lang="en-GB" dirty="0"/>
              <a:t>3.  ”Can I share my story?”</a:t>
            </a:r>
          </a:p>
          <a:p>
            <a:endParaRPr lang="en-GB" dirty="0"/>
          </a:p>
          <a:p>
            <a:r>
              <a:rPr lang="en-GB" dirty="0"/>
              <a:t>Whether it is your big story of how you first met God, or (more usually) your story from this week of what Jesus is saying to you, your walk with the Lord is amazingly impactful upon others, if you have built an authentic relationship with them.  Listen to and respect their story, but also don’t be bashful to share your own story.  God has given it you for a reason.</a:t>
            </a:r>
          </a:p>
          <a:p>
            <a:endParaRPr lang="en-GB" dirty="0"/>
          </a:p>
          <a:p>
            <a:r>
              <a:rPr lang="en-GB" dirty="0"/>
              <a:t>4.  ”Can I share God’s story?”</a:t>
            </a:r>
          </a:p>
          <a:p>
            <a:endParaRPr lang="en-GB" dirty="0"/>
          </a:p>
          <a:p>
            <a:r>
              <a:rPr lang="en-GB" dirty="0"/>
              <a:t>As you pray, serve and share your story, you will find yourself in that holy moment where you can go deeper still.  There is a time and place to share the content of the Gospel, to help your friend come face-to-face with the power of the Bible as it reveals the story of God to us.  Obviously you won’t download it all in one sitting, so let the Holy Spirit lead you in selecting a relevant narrative, theme or verse.  You will point them to the One who is the ultimate expression of being naturally supernatural, so that they in turn can play their part in extending His Kingdom to others.</a:t>
            </a:r>
          </a:p>
          <a:p>
            <a:endParaRPr lang="en-GB" dirty="0"/>
          </a:p>
          <a:p>
            <a:r>
              <a:rPr lang="en-GB" dirty="0"/>
              <a:t>We are called to share the words and works of Jesus.  Let’s use these four questions to live a life that is naturally supernatural.</a:t>
            </a:r>
          </a:p>
          <a:p>
            <a:endParaRPr lang="en-GB" dirty="0"/>
          </a:p>
          <a:p>
            <a:r>
              <a:rPr lang="en-GB" dirty="0"/>
              <a:t>CONSIDER:  How can you be more naturally supernatural over the next 7 days?</a:t>
            </a:r>
          </a:p>
          <a:p>
            <a:endParaRPr lang="en-GB" dirty="0"/>
          </a:p>
          <a:p>
            <a:endParaRPr lang="en-GB" dirty="0"/>
          </a:p>
        </p:txBody>
      </p:sp>
      <p:sp>
        <p:nvSpPr>
          <p:cNvPr id="4" name="Slide Number Placeholder 3"/>
          <p:cNvSpPr>
            <a:spLocks noGrp="1"/>
          </p:cNvSpPr>
          <p:nvPr>
            <p:ph type="sldNum" sz="quarter" idx="10"/>
          </p:nvPr>
        </p:nvSpPr>
        <p:spPr/>
        <p:txBody>
          <a:bodyPr/>
          <a:lstStyle/>
          <a:p>
            <a:fld id="{C599D20D-346A-4328-AF0F-D35194EFB61F}" type="slidenum">
              <a:rPr lang="en-GB" smtClean="0"/>
              <a:t>6</a:t>
            </a:fld>
            <a:endParaRPr lang="en-GB"/>
          </a:p>
        </p:txBody>
      </p:sp>
    </p:spTree>
    <p:extLst>
      <p:ext uri="{BB962C8B-B14F-4D97-AF65-F5344CB8AC3E}">
        <p14:creationId xmlns:p14="http://schemas.microsoft.com/office/powerpoint/2010/main" val="58806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E70E3AB-C228-4AF0-BA2E-BCC07DBE9B5A}" type="datetimeFigureOut">
              <a:rPr lang="en-GB" smtClean="0"/>
              <a:t>20 Nov 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226592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0E3AB-C228-4AF0-BA2E-BCC07DBE9B5A}" type="datetimeFigureOut">
              <a:rPr lang="en-GB" smtClean="0"/>
              <a:t>20 Nov 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842491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0E3AB-C228-4AF0-BA2E-BCC07DBE9B5A}" type="datetimeFigureOut">
              <a:rPr lang="en-GB" smtClean="0"/>
              <a:t>20 Nov 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3885802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grpSp>
      <p:sp>
        <p:nvSpPr>
          <p:cNvPr id="14343" name="Rectangle 7"/>
          <p:cNvSpPr>
            <a:spLocks noGrp="1" noChangeArrowheads="1"/>
          </p:cNvSpPr>
          <p:nvPr>
            <p:ph type="ctrTitle" sz="quarter"/>
          </p:nvPr>
        </p:nvSpPr>
        <p:spPr>
          <a:xfrm>
            <a:off x="685800" y="1143000"/>
            <a:ext cx="7772400" cy="1143000"/>
          </a:xfrm>
        </p:spPr>
        <p:txBody>
          <a:bodyPr/>
          <a:lstStyle>
            <a:lvl1pPr>
              <a:defRPr/>
            </a:lvl1pPr>
          </a:lstStyle>
          <a:p>
            <a:pPr lvl="0"/>
            <a:r>
              <a:rPr lang="en-GB" noProof="0"/>
              <a:t>Click to edit Master title style</a:t>
            </a:r>
          </a:p>
        </p:txBody>
      </p:sp>
      <p:sp>
        <p:nvSpPr>
          <p:cNvPr id="14344" name="Rectangle 8"/>
          <p:cNvSpPr>
            <a:spLocks noGrp="1" noChangeArrowheads="1"/>
          </p:cNvSpPr>
          <p:nvPr>
            <p:ph type="subTitle" sz="quarter" idx="1"/>
          </p:nvPr>
        </p:nvSpPr>
        <p:spPr>
          <a:xfrm>
            <a:off x="1371600" y="2819400"/>
            <a:ext cx="6400800" cy="17526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0" indent="0" algn="ctr">
              <a:buFont typeface="Wingdings" pitchFamily="2" charset="2"/>
              <a:buNone/>
              <a:defRPr/>
            </a:lvl1pPr>
          </a:lstStyle>
          <a:p>
            <a:pPr lvl="0"/>
            <a:r>
              <a:rPr lang="en-GB" noProof="0"/>
              <a:t>Click to edit Master subtitle style</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en-GB"/>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n-GB"/>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1351D06A-C92C-4925-8F2D-066760CA3263}" type="slidenum">
              <a:rPr lang="en-GB"/>
              <a:pPr>
                <a:defRPr/>
              </a:pPr>
              <a:t>‹#›</a:t>
            </a:fld>
            <a:endParaRPr lang="en-GB"/>
          </a:p>
        </p:txBody>
      </p:sp>
    </p:spTree>
    <p:extLst>
      <p:ext uri="{BB962C8B-B14F-4D97-AF65-F5344CB8AC3E}">
        <p14:creationId xmlns:p14="http://schemas.microsoft.com/office/powerpoint/2010/main" val="2049415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1B306ACB-D361-4C87-81DB-6B459751D92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015279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17A8454-2DA1-4591-8E37-9AC01688698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041465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B05BE440-78F2-40A2-BB93-7B624A87BD27}"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059429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6E453DFF-4F3A-4EA2-BCEC-D2A1EE616B40}"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4198989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D213B49A-C926-4E76-88CD-21D6FD7CE083}"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141325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2911E033-AC79-454E-9440-1B961E1DE025}"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189931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84EFA75F-BB76-4123-97E7-ABDB08CD5FD9}"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56434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0E3AB-C228-4AF0-BA2E-BCC07DBE9B5A}" type="datetimeFigureOut">
              <a:rPr lang="en-GB" smtClean="0"/>
              <a:t>20 Nov 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1467653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AF69078E-FFE9-4F40-B425-99ABCD80DBD9}"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025390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CB903325-95C7-48F7-AD97-6D6E3F51E7F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832704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8"/>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59E08482-7C49-4220-837B-A124A8B6CCB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5517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70E3AB-C228-4AF0-BA2E-BCC07DBE9B5A}" type="datetimeFigureOut">
              <a:rPr lang="en-GB" smtClean="0"/>
              <a:t>20 Nov 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305273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70E3AB-C228-4AF0-BA2E-BCC07DBE9B5A}" type="datetimeFigureOut">
              <a:rPr lang="en-GB" smtClean="0"/>
              <a:t>20 Nov 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258332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E70E3AB-C228-4AF0-BA2E-BCC07DBE9B5A}" type="datetimeFigureOut">
              <a:rPr lang="en-GB" smtClean="0"/>
              <a:t>20 Nov 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348232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E70E3AB-C228-4AF0-BA2E-BCC07DBE9B5A}" type="datetimeFigureOut">
              <a:rPr lang="en-GB" smtClean="0"/>
              <a:t>20 Nov 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115514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0E3AB-C228-4AF0-BA2E-BCC07DBE9B5A}" type="datetimeFigureOut">
              <a:rPr lang="en-GB" smtClean="0"/>
              <a:t>20 Nov 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2108484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70E3AB-C228-4AF0-BA2E-BCC07DBE9B5A}" type="datetimeFigureOut">
              <a:rPr lang="en-GB" smtClean="0"/>
              <a:t>20 Nov 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406061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70E3AB-C228-4AF0-BA2E-BCC07DBE9B5A}" type="datetimeFigureOut">
              <a:rPr lang="en-GB" smtClean="0"/>
              <a:t>20 Nov 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F3A4FE-193E-49B9-91C0-BA4EF58BB32D}" type="slidenum">
              <a:rPr lang="en-GB" smtClean="0"/>
              <a:t>‹#›</a:t>
            </a:fld>
            <a:endParaRPr lang="en-GB"/>
          </a:p>
        </p:txBody>
      </p:sp>
    </p:spTree>
    <p:extLst>
      <p:ext uri="{BB962C8B-B14F-4D97-AF65-F5344CB8AC3E}">
        <p14:creationId xmlns:p14="http://schemas.microsoft.com/office/powerpoint/2010/main" val="680171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0E3AB-C228-4AF0-BA2E-BCC07DBE9B5A}" type="datetimeFigureOut">
              <a:rPr lang="en-GB" smtClean="0"/>
              <a:t>20 Nov 2017</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3A4FE-193E-49B9-91C0-BA4EF58BB32D}" type="slidenum">
              <a:rPr lang="en-GB" smtClean="0"/>
              <a:t>‹#›</a:t>
            </a:fld>
            <a:endParaRPr lang="en-GB"/>
          </a:p>
        </p:txBody>
      </p:sp>
    </p:spTree>
    <p:extLst>
      <p:ext uri="{BB962C8B-B14F-4D97-AF65-F5344CB8AC3E}">
        <p14:creationId xmlns:p14="http://schemas.microsoft.com/office/powerpoint/2010/main" val="2150873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1032"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1033"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1034"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sp>
          <p:nvSpPr>
            <p:cNvPr id="1035"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GB" sz="2400">
                <a:solidFill>
                  <a:srgbClr val="FFFFFF"/>
                </a:solidFill>
              </a:endParaRPr>
            </a:p>
          </p:txBody>
        </p:sp>
      </p:grpSp>
      <p:sp>
        <p:nvSpPr>
          <p:cNvPr id="13319" name="Rectangle 7"/>
          <p:cNvSpPr>
            <a:spLocks noGrp="1" noChangeArrowheads="1"/>
          </p:cNvSpPr>
          <p:nvPr>
            <p:ph type="title"/>
          </p:nvPr>
        </p:nvSpPr>
        <p:spPr bwMode="auto">
          <a:xfrm>
            <a:off x="685800" y="2286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GB"/>
              <a:t>Click to edit Master title style</a:t>
            </a:r>
          </a:p>
        </p:txBody>
      </p:sp>
      <p:sp>
        <p:nvSpPr>
          <p:cNvPr id="13320" name="Rectangle 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pPr fontAlgn="base">
              <a:spcAft>
                <a:spcPct val="0"/>
              </a:spcAft>
              <a:defRPr/>
            </a:pPr>
            <a:endParaRPr lang="en-GB">
              <a:solidFill>
                <a:srgbClr val="FFFFFF"/>
              </a:solidFill>
            </a:endParaRPr>
          </a:p>
        </p:txBody>
      </p:sp>
      <p:sp>
        <p:nvSpPr>
          <p:cNvPr id="1332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fontAlgn="base">
              <a:spcAft>
                <a:spcPct val="0"/>
              </a:spcAft>
              <a:defRPr/>
            </a:pPr>
            <a:endParaRPr lang="en-GB">
              <a:solidFill>
                <a:srgbClr val="FFFFFF"/>
              </a:solidFill>
            </a:endParaRPr>
          </a:p>
        </p:txBody>
      </p:sp>
      <p:sp>
        <p:nvSpPr>
          <p:cNvPr id="13322" name="Rectangle 1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pPr fontAlgn="base">
              <a:spcAft>
                <a:spcPct val="0"/>
              </a:spcAft>
              <a:defRPr/>
            </a:pPr>
            <a:fld id="{40DCD304-1768-450B-A4F1-421DE67FF892}" type="slidenum">
              <a:rPr lang="en-GB">
                <a:solidFill>
                  <a:srgbClr val="FFFFFF"/>
                </a:solidFill>
              </a:rPr>
              <a:pPr fontAlgn="base">
                <a:spcAft>
                  <a:spcPct val="0"/>
                </a:spcAft>
                <a:defRPr/>
              </a:pPr>
              <a:t>‹#›</a:t>
            </a:fld>
            <a:endParaRPr lang="en-GB">
              <a:solidFill>
                <a:srgbClr val="FFFFFF"/>
              </a:solidFill>
            </a:endParaRPr>
          </a:p>
        </p:txBody>
      </p:sp>
      <p:sp>
        <p:nvSpPr>
          <p:cNvPr id="13323" name="Rectangle 11"/>
          <p:cNvSpPr>
            <a:spLocks noGrp="1" noChangeArrowheads="1"/>
          </p:cNvSpPr>
          <p:nvPr>
            <p:ph type="body" idx="1"/>
          </p:nvPr>
        </p:nvSpPr>
        <p:spPr bwMode="auto">
          <a:xfrm>
            <a:off x="685800" y="1641475"/>
            <a:ext cx="7772400" cy="445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96604280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3" y="0"/>
            <a:ext cx="9443053" cy="6858000"/>
          </a:xfrm>
          <a:prstGeom prst="rect">
            <a:avLst/>
          </a:prstGeom>
        </p:spPr>
      </p:pic>
    </p:spTree>
    <p:extLst>
      <p:ext uri="{BB962C8B-B14F-4D97-AF65-F5344CB8AC3E}">
        <p14:creationId xmlns:p14="http://schemas.microsoft.com/office/powerpoint/2010/main" val="194640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39238"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7" name="TextBox 1"/>
          <p:cNvSpPr txBox="1">
            <a:spLocks noChangeArrowheads="1"/>
          </p:cNvSpPr>
          <p:nvPr/>
        </p:nvSpPr>
        <p:spPr bwMode="auto">
          <a:xfrm>
            <a:off x="0" y="5661025"/>
            <a:ext cx="3924300" cy="157003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endParaRPr lang="en-GB" altLang="en-US">
              <a:solidFill>
                <a:srgbClr val="FFFFFF"/>
              </a:solidFill>
            </a:endParaRPr>
          </a:p>
          <a:p>
            <a:pPr eaLnBrk="1" fontAlgn="base" hangingPunct="1">
              <a:spcBef>
                <a:spcPct val="0"/>
              </a:spcBef>
              <a:spcAft>
                <a:spcPct val="0"/>
              </a:spcAft>
            </a:pPr>
            <a:endParaRPr lang="en-GB" altLang="en-US">
              <a:solidFill>
                <a:srgbClr val="FFFFFF"/>
              </a:solidFill>
            </a:endParaRPr>
          </a:p>
          <a:p>
            <a:pPr eaLnBrk="1" fontAlgn="base" hangingPunct="1">
              <a:spcBef>
                <a:spcPct val="0"/>
              </a:spcBef>
              <a:spcAft>
                <a:spcPct val="0"/>
              </a:spcAft>
            </a:pPr>
            <a:endParaRPr lang="en-GB" altLang="en-US">
              <a:solidFill>
                <a:srgbClr val="FFFFFF"/>
              </a:solidFill>
            </a:endParaRPr>
          </a:p>
          <a:p>
            <a:pPr eaLnBrk="1" fontAlgn="base" hangingPunct="1">
              <a:spcBef>
                <a:spcPct val="0"/>
              </a:spcBef>
              <a:spcAft>
                <a:spcPct val="0"/>
              </a:spcAft>
            </a:pPr>
            <a:endParaRPr lang="en-GB" altLang="en-US">
              <a:solidFill>
                <a:srgbClr val="FFFFFF"/>
              </a:solidFill>
            </a:endParaRPr>
          </a:p>
        </p:txBody>
      </p:sp>
    </p:spTree>
    <p:extLst>
      <p:ext uri="{BB962C8B-B14F-4D97-AF65-F5344CB8AC3E}">
        <p14:creationId xmlns:p14="http://schemas.microsoft.com/office/powerpoint/2010/main" val="376818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34" y="-1"/>
            <a:ext cx="9141265" cy="7029401"/>
          </a:xfrm>
        </p:spPr>
      </p:pic>
    </p:spTree>
    <p:extLst>
      <p:ext uri="{BB962C8B-B14F-4D97-AF65-F5344CB8AC3E}">
        <p14:creationId xmlns:p14="http://schemas.microsoft.com/office/powerpoint/2010/main" val="3832818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527" y="-32113"/>
            <a:ext cx="8424937" cy="6890113"/>
          </a:xfrm>
        </p:spPr>
      </p:pic>
    </p:spTree>
    <p:extLst>
      <p:ext uri="{BB962C8B-B14F-4D97-AF65-F5344CB8AC3E}">
        <p14:creationId xmlns:p14="http://schemas.microsoft.com/office/powerpoint/2010/main" val="2157474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9144000" cy="3573017"/>
          </a:xfrm>
        </p:spPr>
      </p:pic>
      <p:pic>
        <p:nvPicPr>
          <p:cNvPr id="1026" name="Picture 2" descr="C:\Users\andy.glover\Pictures\Photos for talks\be filled with the Holy Spiri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412794"/>
            <a:ext cx="9143999" cy="423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753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7756" cy="6857999"/>
          </a:xfrm>
        </p:spPr>
      </p:pic>
    </p:spTree>
    <p:extLst>
      <p:ext uri="{BB962C8B-B14F-4D97-AF65-F5344CB8AC3E}">
        <p14:creationId xmlns:p14="http://schemas.microsoft.com/office/powerpoint/2010/main" val="1141027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a:defPPr>
      </a:lstStyle>
    </a:tx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1438</Words>
  <Application>Microsoft Office PowerPoint</Application>
  <PresentationFormat>On-screen Show (4:3)</PresentationFormat>
  <Paragraphs>105</Paragraphs>
  <Slides>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inherit</vt:lpstr>
      <vt:lpstr>Open Sans</vt:lpstr>
      <vt:lpstr>Times New Roman</vt:lpstr>
      <vt:lpstr>Wingdings</vt:lpstr>
      <vt:lpstr>Office Theme</vt:lpstr>
      <vt:lpstr>Blue Diagonal</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Glover</dc:creator>
  <cp:lastModifiedBy>HBC Chester</cp:lastModifiedBy>
  <cp:revision>13</cp:revision>
  <dcterms:created xsi:type="dcterms:W3CDTF">2016-05-13T09:27:34Z</dcterms:created>
  <dcterms:modified xsi:type="dcterms:W3CDTF">2017-11-20T10:24:31Z</dcterms:modified>
</cp:coreProperties>
</file>